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2" r:id="rId4"/>
    <p:sldId id="258" r:id="rId5"/>
    <p:sldId id="259" r:id="rId6"/>
    <p:sldId id="260" r:id="rId7"/>
    <p:sldId id="261" r:id="rId8"/>
    <p:sldId id="262" r:id="rId9"/>
    <p:sldId id="263" r:id="rId10"/>
    <p:sldId id="264" r:id="rId11"/>
    <p:sldId id="278"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9" r:id="rId26"/>
    <p:sldId id="280" r:id="rId27"/>
    <p:sldId id="281"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7" d="100"/>
          <a:sy n="87" d="100"/>
        </p:scale>
        <p:origin x="-1253" y="1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41FDE0-F15B-4A4A-B08B-7554F937A713}"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E6203-AA9C-4E4B-8FF4-65E82283F77A}" type="slidenum">
              <a:rPr lang="en-US" smtClean="0"/>
              <a:t>‹#›</a:t>
            </a:fld>
            <a:endParaRPr lang="en-US"/>
          </a:p>
        </p:txBody>
      </p:sp>
    </p:spTree>
    <p:extLst>
      <p:ext uri="{BB962C8B-B14F-4D97-AF65-F5344CB8AC3E}">
        <p14:creationId xmlns:p14="http://schemas.microsoft.com/office/powerpoint/2010/main" val="1098661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41FDE0-F15B-4A4A-B08B-7554F937A713}"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E6203-AA9C-4E4B-8FF4-65E82283F77A}" type="slidenum">
              <a:rPr lang="en-US" smtClean="0"/>
              <a:t>‹#›</a:t>
            </a:fld>
            <a:endParaRPr lang="en-US"/>
          </a:p>
        </p:txBody>
      </p:sp>
    </p:spTree>
    <p:extLst>
      <p:ext uri="{BB962C8B-B14F-4D97-AF65-F5344CB8AC3E}">
        <p14:creationId xmlns:p14="http://schemas.microsoft.com/office/powerpoint/2010/main" val="2885202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41FDE0-F15B-4A4A-B08B-7554F937A713}"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E6203-AA9C-4E4B-8FF4-65E82283F77A}" type="slidenum">
              <a:rPr lang="en-US" smtClean="0"/>
              <a:t>‹#›</a:t>
            </a:fld>
            <a:endParaRPr lang="en-US"/>
          </a:p>
        </p:txBody>
      </p:sp>
    </p:spTree>
    <p:extLst>
      <p:ext uri="{BB962C8B-B14F-4D97-AF65-F5344CB8AC3E}">
        <p14:creationId xmlns:p14="http://schemas.microsoft.com/office/powerpoint/2010/main" val="1855137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41FDE0-F15B-4A4A-B08B-7554F937A713}"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E6203-AA9C-4E4B-8FF4-65E82283F77A}" type="slidenum">
              <a:rPr lang="en-US" smtClean="0"/>
              <a:t>‹#›</a:t>
            </a:fld>
            <a:endParaRPr lang="en-US"/>
          </a:p>
        </p:txBody>
      </p:sp>
    </p:spTree>
    <p:extLst>
      <p:ext uri="{BB962C8B-B14F-4D97-AF65-F5344CB8AC3E}">
        <p14:creationId xmlns:p14="http://schemas.microsoft.com/office/powerpoint/2010/main" val="1759984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41FDE0-F15B-4A4A-B08B-7554F937A713}"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E6203-AA9C-4E4B-8FF4-65E82283F77A}" type="slidenum">
              <a:rPr lang="en-US" smtClean="0"/>
              <a:t>‹#›</a:t>
            </a:fld>
            <a:endParaRPr lang="en-US"/>
          </a:p>
        </p:txBody>
      </p:sp>
    </p:spTree>
    <p:extLst>
      <p:ext uri="{BB962C8B-B14F-4D97-AF65-F5344CB8AC3E}">
        <p14:creationId xmlns:p14="http://schemas.microsoft.com/office/powerpoint/2010/main" val="1284284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41FDE0-F15B-4A4A-B08B-7554F937A713}"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2E6203-AA9C-4E4B-8FF4-65E82283F77A}" type="slidenum">
              <a:rPr lang="en-US" smtClean="0"/>
              <a:t>‹#›</a:t>
            </a:fld>
            <a:endParaRPr lang="en-US"/>
          </a:p>
        </p:txBody>
      </p:sp>
    </p:spTree>
    <p:extLst>
      <p:ext uri="{BB962C8B-B14F-4D97-AF65-F5344CB8AC3E}">
        <p14:creationId xmlns:p14="http://schemas.microsoft.com/office/powerpoint/2010/main" val="220397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41FDE0-F15B-4A4A-B08B-7554F937A713}"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2E6203-AA9C-4E4B-8FF4-65E82283F77A}" type="slidenum">
              <a:rPr lang="en-US" smtClean="0"/>
              <a:t>‹#›</a:t>
            </a:fld>
            <a:endParaRPr lang="en-US"/>
          </a:p>
        </p:txBody>
      </p:sp>
    </p:spTree>
    <p:extLst>
      <p:ext uri="{BB962C8B-B14F-4D97-AF65-F5344CB8AC3E}">
        <p14:creationId xmlns:p14="http://schemas.microsoft.com/office/powerpoint/2010/main" val="854933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41FDE0-F15B-4A4A-B08B-7554F937A713}"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2E6203-AA9C-4E4B-8FF4-65E82283F77A}" type="slidenum">
              <a:rPr lang="en-US" smtClean="0"/>
              <a:t>‹#›</a:t>
            </a:fld>
            <a:endParaRPr lang="en-US"/>
          </a:p>
        </p:txBody>
      </p:sp>
    </p:spTree>
    <p:extLst>
      <p:ext uri="{BB962C8B-B14F-4D97-AF65-F5344CB8AC3E}">
        <p14:creationId xmlns:p14="http://schemas.microsoft.com/office/powerpoint/2010/main" val="373951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41FDE0-F15B-4A4A-B08B-7554F937A713}"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2E6203-AA9C-4E4B-8FF4-65E82283F77A}" type="slidenum">
              <a:rPr lang="en-US" smtClean="0"/>
              <a:t>‹#›</a:t>
            </a:fld>
            <a:endParaRPr lang="en-US"/>
          </a:p>
        </p:txBody>
      </p:sp>
    </p:spTree>
    <p:extLst>
      <p:ext uri="{BB962C8B-B14F-4D97-AF65-F5344CB8AC3E}">
        <p14:creationId xmlns:p14="http://schemas.microsoft.com/office/powerpoint/2010/main" val="4291827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41FDE0-F15B-4A4A-B08B-7554F937A713}"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2E6203-AA9C-4E4B-8FF4-65E82283F77A}" type="slidenum">
              <a:rPr lang="en-US" smtClean="0"/>
              <a:t>‹#›</a:t>
            </a:fld>
            <a:endParaRPr lang="en-US"/>
          </a:p>
        </p:txBody>
      </p:sp>
    </p:spTree>
    <p:extLst>
      <p:ext uri="{BB962C8B-B14F-4D97-AF65-F5344CB8AC3E}">
        <p14:creationId xmlns:p14="http://schemas.microsoft.com/office/powerpoint/2010/main" val="2024399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41FDE0-F15B-4A4A-B08B-7554F937A713}"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2E6203-AA9C-4E4B-8FF4-65E82283F77A}" type="slidenum">
              <a:rPr lang="en-US" smtClean="0"/>
              <a:t>‹#›</a:t>
            </a:fld>
            <a:endParaRPr lang="en-US"/>
          </a:p>
        </p:txBody>
      </p:sp>
    </p:spTree>
    <p:extLst>
      <p:ext uri="{BB962C8B-B14F-4D97-AF65-F5344CB8AC3E}">
        <p14:creationId xmlns:p14="http://schemas.microsoft.com/office/powerpoint/2010/main" val="2655942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1FDE0-F15B-4A4A-B08B-7554F937A713}" type="datetimeFigureOut">
              <a:rPr lang="en-US" smtClean="0"/>
              <a:t>1/18/2018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2E6203-AA9C-4E4B-8FF4-65E82283F77A}" type="slidenum">
              <a:rPr lang="en-US" smtClean="0"/>
              <a:t>‹#›</a:t>
            </a:fld>
            <a:endParaRPr lang="en-US"/>
          </a:p>
        </p:txBody>
      </p:sp>
    </p:spTree>
    <p:extLst>
      <p:ext uri="{BB962C8B-B14F-4D97-AF65-F5344CB8AC3E}">
        <p14:creationId xmlns:p14="http://schemas.microsoft.com/office/powerpoint/2010/main" val="4251644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law.cornell.edu/rules/frcp/rule_31#rule_31_a_4" TargetMode="External"/><Relationship Id="rId2" Type="http://schemas.openxmlformats.org/officeDocument/2006/relationships/hyperlink" Target="https://www.law.cornell.edu/rules/frcp/rule_30#rule_30_b_6" TargetMode="External"/><Relationship Id="rId1" Type="http://schemas.openxmlformats.org/officeDocument/2006/relationships/slideLayout" Target="../slideLayouts/slideLayout2.xml"/><Relationship Id="rId6" Type="http://schemas.openxmlformats.org/officeDocument/2006/relationships/hyperlink" Target="https://www.law.cornell.edu/rules/frcp/rule_37#rule_37_a" TargetMode="External"/><Relationship Id="rId5" Type="http://schemas.openxmlformats.org/officeDocument/2006/relationships/hyperlink" Target="https://www.law.cornell.edu/rules/frcp/rule_35" TargetMode="External"/><Relationship Id="rId4" Type="http://schemas.openxmlformats.org/officeDocument/2006/relationships/hyperlink" Target="https://www.law.cornell.edu/rules/frcp/rule_26#rule_26_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Rule 30(b)(6) Depositions Breakfast Talk</a:t>
            </a:r>
            <a:endParaRPr lang="en-US" dirty="0"/>
          </a:p>
        </p:txBody>
      </p:sp>
      <p:sp>
        <p:nvSpPr>
          <p:cNvPr id="3" name="Subtitle 2"/>
          <p:cNvSpPr>
            <a:spLocks noGrp="1"/>
          </p:cNvSpPr>
          <p:nvPr>
            <p:ph type="subTitle" idx="1"/>
          </p:nvPr>
        </p:nvSpPr>
        <p:spPr/>
        <p:txBody>
          <a:bodyPr/>
          <a:lstStyle/>
          <a:p>
            <a:r>
              <a:rPr lang="en-US" dirty="0" smtClean="0"/>
              <a:t>With Ellen Flynn and Joyce E. Smithey</a:t>
            </a:r>
          </a:p>
          <a:p>
            <a:r>
              <a:rPr lang="en-US" dirty="0" smtClean="0"/>
              <a:t>January 19, 2018, at the Maryland Association for Justice</a:t>
            </a:r>
            <a:endParaRPr lang="en-US" dirty="0"/>
          </a:p>
        </p:txBody>
      </p:sp>
    </p:spTree>
    <p:extLst>
      <p:ext uri="{BB962C8B-B14F-4D97-AF65-F5344CB8AC3E}">
        <p14:creationId xmlns:p14="http://schemas.microsoft.com/office/powerpoint/2010/main" val="565685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 requirements</a:t>
            </a:r>
            <a:endParaRPr lang="en-US" dirty="0"/>
          </a:p>
        </p:txBody>
      </p:sp>
      <p:sp>
        <p:nvSpPr>
          <p:cNvPr id="3" name="Content Placeholder 2"/>
          <p:cNvSpPr>
            <a:spLocks noGrp="1"/>
          </p:cNvSpPr>
          <p:nvPr>
            <p:ph idx="1"/>
          </p:nvPr>
        </p:nvSpPr>
        <p:spPr/>
        <p:txBody>
          <a:bodyPr/>
          <a:lstStyle/>
          <a:p>
            <a:r>
              <a:rPr lang="en-US" dirty="0" smtClean="0"/>
              <a:t>Date, time, and place, designate any materials to be produced, and manner of </a:t>
            </a:r>
            <a:r>
              <a:rPr lang="en-US" dirty="0" smtClean="0"/>
              <a:t>recording</a:t>
            </a:r>
          </a:p>
          <a:p>
            <a:r>
              <a:rPr lang="en-US" dirty="0" smtClean="0"/>
              <a:t>Consider videotaping and document requests</a:t>
            </a:r>
            <a:endParaRPr lang="en-US" dirty="0" smtClean="0"/>
          </a:p>
          <a:p>
            <a:r>
              <a:rPr lang="en-US" dirty="0" smtClean="0"/>
              <a:t>Describe with reasonable particularity the subject matter</a:t>
            </a:r>
            <a:endParaRPr lang="en-US" dirty="0"/>
          </a:p>
        </p:txBody>
      </p:sp>
    </p:spTree>
    <p:extLst>
      <p:ext uri="{BB962C8B-B14F-4D97-AF65-F5344CB8AC3E}">
        <p14:creationId xmlns:p14="http://schemas.microsoft.com/office/powerpoint/2010/main" val="4479910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Strategy tips for drafting deposition notice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Reasonable particularity</a:t>
            </a:r>
          </a:p>
          <a:p>
            <a:r>
              <a:rPr lang="en-US" dirty="0" smtClean="0"/>
              <a:t>Do not use “including but not limited to” language</a:t>
            </a:r>
          </a:p>
          <a:p>
            <a:r>
              <a:rPr lang="en-US" dirty="0" smtClean="0"/>
              <a:t>Notice </a:t>
            </a:r>
            <a:r>
              <a:rPr lang="en-US" dirty="0" smtClean="0"/>
              <a:t>should be </a:t>
            </a:r>
            <a:r>
              <a:rPr lang="en-US" dirty="0" smtClean="0"/>
              <a:t>a </a:t>
            </a:r>
            <a:r>
              <a:rPr lang="en-US" dirty="0" smtClean="0"/>
              <a:t>deposition exhibit so </a:t>
            </a:r>
            <a:r>
              <a:rPr lang="en-US" dirty="0" smtClean="0"/>
              <a:t>use plain English</a:t>
            </a:r>
            <a:endParaRPr lang="en-US" dirty="0" smtClean="0"/>
          </a:p>
          <a:p>
            <a:r>
              <a:rPr lang="en-US" dirty="0" smtClean="0"/>
              <a:t>No limits but be reasonable or risk </a:t>
            </a:r>
            <a:r>
              <a:rPr lang="en-US" dirty="0" smtClean="0"/>
              <a:t>delay with motions practice and having </a:t>
            </a:r>
            <a:r>
              <a:rPr lang="en-US" dirty="0" smtClean="0"/>
              <a:t>the court tailor the notice</a:t>
            </a:r>
          </a:p>
          <a:p>
            <a:r>
              <a:rPr lang="en-US" dirty="0" smtClean="0"/>
              <a:t>Serve document request in advance of deposition instead of produced at </a:t>
            </a:r>
            <a:r>
              <a:rPr lang="en-US" dirty="0" smtClean="0"/>
              <a:t>deposition</a:t>
            </a:r>
          </a:p>
          <a:p>
            <a:r>
              <a:rPr lang="en-US" dirty="0" smtClean="0"/>
              <a:t>Consider responses to preceding discovery requests including interrogatories and admissions</a:t>
            </a:r>
            <a:endParaRPr lang="en-US" dirty="0"/>
          </a:p>
        </p:txBody>
      </p:sp>
    </p:spTree>
    <p:extLst>
      <p:ext uri="{BB962C8B-B14F-4D97-AF65-F5344CB8AC3E}">
        <p14:creationId xmlns:p14="http://schemas.microsoft.com/office/powerpoint/2010/main" val="19634189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Specificity Required</a:t>
            </a:r>
            <a:endParaRPr lang="en-US" dirty="0"/>
          </a:p>
        </p:txBody>
      </p:sp>
      <p:sp>
        <p:nvSpPr>
          <p:cNvPr id="3" name="Content Placeholder 2"/>
          <p:cNvSpPr>
            <a:spLocks noGrp="1"/>
          </p:cNvSpPr>
          <p:nvPr>
            <p:ph idx="1"/>
          </p:nvPr>
        </p:nvSpPr>
        <p:spPr/>
        <p:txBody>
          <a:bodyPr/>
          <a:lstStyle/>
          <a:p>
            <a:r>
              <a:rPr lang="en-US" dirty="0" smtClean="0"/>
              <a:t>“painstaking specificity”</a:t>
            </a:r>
          </a:p>
          <a:p>
            <a:r>
              <a:rPr lang="en-US" dirty="0" smtClean="0"/>
              <a:t>Examples held to be overbroad:</a:t>
            </a:r>
          </a:p>
          <a:p>
            <a:pPr lvl="1"/>
            <a:r>
              <a:rPr lang="en-US" dirty="0" smtClean="0"/>
              <a:t>“all conversations between plaintiff and any employee…”</a:t>
            </a:r>
          </a:p>
          <a:p>
            <a:pPr lvl="1"/>
            <a:r>
              <a:rPr lang="en-US" dirty="0" smtClean="0"/>
              <a:t>“explanations for why documents were not previously produced…”</a:t>
            </a:r>
          </a:p>
          <a:p>
            <a:pPr lvl="1"/>
            <a:r>
              <a:rPr lang="en-US" dirty="0" smtClean="0"/>
              <a:t>Examination would “include but not be limited to” areas set forth</a:t>
            </a:r>
          </a:p>
          <a:p>
            <a:pPr marL="457200" lvl="1" indent="0">
              <a:buNone/>
            </a:pPr>
            <a:endParaRPr lang="en-US" dirty="0" smtClean="0"/>
          </a:p>
          <a:p>
            <a:pPr marL="457200" lvl="1" indent="0">
              <a:buNone/>
            </a:pPr>
            <a:endParaRPr lang="en-US" dirty="0" smtClean="0"/>
          </a:p>
          <a:p>
            <a:pPr marL="457200" lvl="1" indent="0">
              <a:buNone/>
            </a:pPr>
            <a:endParaRPr lang="en-US" dirty="0" smtClean="0"/>
          </a:p>
        </p:txBody>
      </p:sp>
    </p:spTree>
    <p:extLst>
      <p:ext uri="{BB962C8B-B14F-4D97-AF65-F5344CB8AC3E}">
        <p14:creationId xmlns:p14="http://schemas.microsoft.com/office/powerpoint/2010/main" val="40882630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a subpoena necessary?</a:t>
            </a:r>
            <a:endParaRPr lang="en-US" dirty="0"/>
          </a:p>
        </p:txBody>
      </p:sp>
      <p:sp>
        <p:nvSpPr>
          <p:cNvPr id="3" name="Content Placeholder 2"/>
          <p:cNvSpPr>
            <a:spLocks noGrp="1"/>
          </p:cNvSpPr>
          <p:nvPr>
            <p:ph idx="1"/>
          </p:nvPr>
        </p:nvSpPr>
        <p:spPr/>
        <p:txBody>
          <a:bodyPr/>
          <a:lstStyle/>
          <a:p>
            <a:r>
              <a:rPr lang="en-US" dirty="0" smtClean="0"/>
              <a:t>Only if corporation is a non-party</a:t>
            </a:r>
          </a:p>
          <a:p>
            <a:r>
              <a:rPr lang="en-US" dirty="0" smtClean="0"/>
              <a:t>Must identify with reasonable particularity the subjects in both notice and subpoena</a:t>
            </a:r>
          </a:p>
          <a:p>
            <a:r>
              <a:rPr lang="en-US" dirty="0" smtClean="0"/>
              <a:t>Subpoena must advise corporation of its duty to designate someone to testify</a:t>
            </a:r>
          </a:p>
          <a:p>
            <a:r>
              <a:rPr lang="en-US" dirty="0" smtClean="0"/>
              <a:t>Nationwide territorial limits of Rule 45 </a:t>
            </a:r>
            <a:r>
              <a:rPr lang="en-US" dirty="0" smtClean="0"/>
              <a:t>apply to Rule 30(b)(6) depositions</a:t>
            </a:r>
            <a:endParaRPr lang="en-US" dirty="0"/>
          </a:p>
        </p:txBody>
      </p:sp>
    </p:spTree>
    <p:extLst>
      <p:ext uri="{BB962C8B-B14F-4D97-AF65-F5344CB8AC3E}">
        <p14:creationId xmlns:p14="http://schemas.microsoft.com/office/powerpoint/2010/main" val="276504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Duty to Designate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May be one or more designees</a:t>
            </a:r>
          </a:p>
          <a:p>
            <a:r>
              <a:rPr lang="en-US" dirty="0" smtClean="0"/>
              <a:t>Burden is on corporation, but, “This burden is not essentially different from that of answering interrogatories under Rule 33.” Advisory Committee Notes to 1970 Amendments of Rules</a:t>
            </a:r>
          </a:p>
          <a:p>
            <a:r>
              <a:rPr lang="en-US" dirty="0" smtClean="0"/>
              <a:t>MUST be able to testify about matters known or reasonably available to corporation</a:t>
            </a:r>
          </a:p>
          <a:p>
            <a:r>
              <a:rPr lang="en-US" dirty="0" smtClean="0"/>
              <a:t>First-hand knowledge is not </a:t>
            </a:r>
            <a:r>
              <a:rPr lang="en-US" dirty="0" smtClean="0"/>
              <a:t>required (designee can review documents and inquire of employees to gather information responsive to topics)</a:t>
            </a:r>
            <a:endParaRPr lang="en-US" dirty="0" smtClean="0"/>
          </a:p>
          <a:p>
            <a:pPr marL="0" indent="0">
              <a:buNone/>
            </a:pPr>
            <a:endParaRPr lang="en-US" dirty="0"/>
          </a:p>
        </p:txBody>
      </p:sp>
    </p:spTree>
    <p:extLst>
      <p:ext uri="{BB962C8B-B14F-4D97-AF65-F5344CB8AC3E}">
        <p14:creationId xmlns:p14="http://schemas.microsoft.com/office/powerpoint/2010/main" val="18927377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Duty to Designate</a:t>
            </a:r>
            <a:endParaRPr lang="en-US" dirty="0"/>
          </a:p>
        </p:txBody>
      </p:sp>
      <p:sp>
        <p:nvSpPr>
          <p:cNvPr id="3" name="Content Placeholder 2"/>
          <p:cNvSpPr>
            <a:spLocks noGrp="1"/>
          </p:cNvSpPr>
          <p:nvPr>
            <p:ph idx="1"/>
          </p:nvPr>
        </p:nvSpPr>
        <p:spPr/>
        <p:txBody>
          <a:bodyPr/>
          <a:lstStyle/>
          <a:p>
            <a:r>
              <a:rPr lang="en-US" dirty="0" smtClean="0"/>
              <a:t>Corporation must provide name and position in advance</a:t>
            </a:r>
          </a:p>
          <a:p>
            <a:r>
              <a:rPr lang="en-US" dirty="0" smtClean="0"/>
              <a:t>Cannot refuse to designate a witness by saying no one is available with knowledge</a:t>
            </a:r>
          </a:p>
          <a:p>
            <a:r>
              <a:rPr lang="en-US" dirty="0" smtClean="0"/>
              <a:t>Noticing party is not allowed to decide who will be the witness</a:t>
            </a:r>
            <a:endParaRPr lang="en-US" dirty="0"/>
          </a:p>
        </p:txBody>
      </p:sp>
    </p:spTree>
    <p:extLst>
      <p:ext uri="{BB962C8B-B14F-4D97-AF65-F5344CB8AC3E}">
        <p14:creationId xmlns:p14="http://schemas.microsoft.com/office/powerpoint/2010/main" val="27568766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Duty to Prepare</a:t>
            </a:r>
            <a:endParaRPr lang="en-US" dirty="0"/>
          </a:p>
        </p:txBody>
      </p:sp>
      <p:sp>
        <p:nvSpPr>
          <p:cNvPr id="3" name="Content Placeholder 2"/>
          <p:cNvSpPr>
            <a:spLocks noGrp="1"/>
          </p:cNvSpPr>
          <p:nvPr>
            <p:ph idx="1"/>
          </p:nvPr>
        </p:nvSpPr>
        <p:spPr/>
        <p:txBody>
          <a:bodyPr>
            <a:normAutofit lnSpcReduction="10000"/>
          </a:bodyPr>
          <a:lstStyle/>
          <a:p>
            <a:r>
              <a:rPr lang="en-US" dirty="0" smtClean="0"/>
              <a:t>Corporation has affirmative duty to prepare its deponents to respond fully and completely</a:t>
            </a:r>
          </a:p>
          <a:p>
            <a:r>
              <a:rPr lang="en-US" dirty="0" smtClean="0"/>
              <a:t>Readily available information includes documents, past employees, prior witness deposition testimony and exhibits, and other sources</a:t>
            </a:r>
          </a:p>
          <a:p>
            <a:r>
              <a:rPr lang="en-US" dirty="0" smtClean="0"/>
              <a:t>If people with knowledge are no longer employed or deceased, still have duty to prepare</a:t>
            </a:r>
          </a:p>
        </p:txBody>
      </p:sp>
    </p:spTree>
    <p:extLst>
      <p:ext uri="{BB962C8B-B14F-4D97-AF65-F5344CB8AC3E}">
        <p14:creationId xmlns:p14="http://schemas.microsoft.com/office/powerpoint/2010/main" val="17274921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Duty to Prepare</a:t>
            </a:r>
            <a:endParaRPr lang="en-US" dirty="0"/>
          </a:p>
        </p:txBody>
      </p:sp>
      <p:sp>
        <p:nvSpPr>
          <p:cNvPr id="3" name="Content Placeholder 2"/>
          <p:cNvSpPr>
            <a:spLocks noGrp="1"/>
          </p:cNvSpPr>
          <p:nvPr>
            <p:ph idx="1"/>
          </p:nvPr>
        </p:nvSpPr>
        <p:spPr/>
        <p:txBody>
          <a:bodyPr/>
          <a:lstStyle/>
          <a:p>
            <a:r>
              <a:rPr lang="en-US" dirty="0" smtClean="0"/>
              <a:t>Fact that documents are voluminous or facts come from different people </a:t>
            </a:r>
            <a:r>
              <a:rPr lang="en-US" dirty="0" smtClean="0"/>
              <a:t>does </a:t>
            </a:r>
            <a:r>
              <a:rPr lang="en-US" dirty="0" smtClean="0"/>
              <a:t>not absolve corporation from the duty</a:t>
            </a:r>
          </a:p>
          <a:p>
            <a:r>
              <a:rPr lang="en-US" dirty="0" smtClean="0"/>
              <a:t>Duty is not infinite, focus on good faith</a:t>
            </a:r>
          </a:p>
          <a:p>
            <a:r>
              <a:rPr lang="en-US" dirty="0" smtClean="0"/>
              <a:t>Always ask what did you do to </a:t>
            </a:r>
            <a:r>
              <a:rPr lang="en-US" dirty="0" smtClean="0"/>
              <a:t>prepare (who did you ask, where did you look)</a:t>
            </a:r>
            <a:endParaRPr lang="en-US" dirty="0"/>
          </a:p>
        </p:txBody>
      </p:sp>
    </p:spTree>
    <p:extLst>
      <p:ext uri="{BB962C8B-B14F-4D97-AF65-F5344CB8AC3E}">
        <p14:creationId xmlns:p14="http://schemas.microsoft.com/office/powerpoint/2010/main" val="17613643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Duty to </a:t>
            </a:r>
            <a:r>
              <a:rPr lang="en-US" dirty="0" err="1" smtClean="0"/>
              <a:t>redesignate</a:t>
            </a:r>
            <a:endParaRPr lang="en-US" dirty="0"/>
          </a:p>
        </p:txBody>
      </p:sp>
      <p:sp>
        <p:nvSpPr>
          <p:cNvPr id="3" name="Content Placeholder 2"/>
          <p:cNvSpPr>
            <a:spLocks noGrp="1"/>
          </p:cNvSpPr>
          <p:nvPr>
            <p:ph idx="1"/>
          </p:nvPr>
        </p:nvSpPr>
        <p:spPr/>
        <p:txBody>
          <a:bodyPr/>
          <a:lstStyle/>
          <a:p>
            <a:r>
              <a:rPr lang="en-US" dirty="0" smtClean="0"/>
              <a:t>If clear designated witness is not able to testify, corporation must immediately designate and prepare another</a:t>
            </a:r>
          </a:p>
          <a:p>
            <a:r>
              <a:rPr lang="en-US" dirty="0" smtClean="0"/>
              <a:t>Court may order deposition upon written questions or interrogatories</a:t>
            </a:r>
          </a:p>
          <a:p>
            <a:r>
              <a:rPr lang="en-US" dirty="0" smtClean="0"/>
              <a:t>Plaintiff must raise duty to </a:t>
            </a:r>
            <a:r>
              <a:rPr lang="en-US" dirty="0" err="1" smtClean="0"/>
              <a:t>redesignate</a:t>
            </a:r>
            <a:r>
              <a:rPr lang="en-US" dirty="0" smtClean="0"/>
              <a:t> prior to close of discovery</a:t>
            </a:r>
            <a:endParaRPr lang="en-US" dirty="0"/>
          </a:p>
        </p:txBody>
      </p:sp>
    </p:spTree>
    <p:extLst>
      <p:ext uri="{BB962C8B-B14F-4D97-AF65-F5344CB8AC3E}">
        <p14:creationId xmlns:p14="http://schemas.microsoft.com/office/powerpoint/2010/main" val="17993268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 to compel and sanctions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Rule 37(b)(2)(A) sanctions apply: </a:t>
            </a:r>
          </a:p>
          <a:p>
            <a:endParaRPr lang="en-US" dirty="0"/>
          </a:p>
          <a:p>
            <a:r>
              <a:rPr lang="en-US" dirty="0" smtClean="0"/>
              <a:t>(</a:t>
            </a:r>
            <a:r>
              <a:rPr lang="en-US" dirty="0"/>
              <a:t>A) </a:t>
            </a:r>
            <a:r>
              <a:rPr lang="en-US" i="1" dirty="0"/>
              <a:t>For Not Obeying a Discovery Order.</a:t>
            </a:r>
            <a:r>
              <a:rPr lang="en-US" dirty="0"/>
              <a:t> If a party or a party's officer, director, or managing agent—or a witness designated under </a:t>
            </a:r>
            <a:r>
              <a:rPr lang="en-US" dirty="0">
                <a:hlinkClick r:id="rId2"/>
              </a:rPr>
              <a:t>Rule 30(b)(6)</a:t>
            </a:r>
            <a:r>
              <a:rPr lang="en-US" dirty="0"/>
              <a:t> or </a:t>
            </a:r>
            <a:r>
              <a:rPr lang="en-US" dirty="0">
                <a:hlinkClick r:id="rId3"/>
              </a:rPr>
              <a:t>31(a)(4)—</a:t>
            </a:r>
            <a:r>
              <a:rPr lang="en-US" dirty="0"/>
              <a:t>fails to obey an order to provide or permit discovery, including an order under </a:t>
            </a:r>
            <a:r>
              <a:rPr lang="en-US" dirty="0">
                <a:hlinkClick r:id="rId4"/>
              </a:rPr>
              <a:t>Rule 26(f)</a:t>
            </a:r>
            <a:r>
              <a:rPr lang="en-US" dirty="0"/>
              <a:t>, </a:t>
            </a:r>
            <a:r>
              <a:rPr lang="en-US" dirty="0">
                <a:hlinkClick r:id="rId5"/>
              </a:rPr>
              <a:t>35</a:t>
            </a:r>
            <a:r>
              <a:rPr lang="en-US" dirty="0"/>
              <a:t>, or </a:t>
            </a:r>
            <a:r>
              <a:rPr lang="en-US" dirty="0">
                <a:hlinkClick r:id="rId6"/>
              </a:rPr>
              <a:t>37(a)</a:t>
            </a:r>
            <a:r>
              <a:rPr lang="en-US" dirty="0"/>
              <a:t>, the court where the action is pending may issue further just orders. They may include the following:</a:t>
            </a:r>
          </a:p>
          <a:p>
            <a:pPr marL="0" indent="0">
              <a:buNone/>
            </a:pPr>
            <a:r>
              <a:rPr lang="en-US" dirty="0" smtClean="0"/>
              <a:t>	(</a:t>
            </a:r>
            <a:r>
              <a:rPr lang="en-US" dirty="0" err="1"/>
              <a:t>i</a:t>
            </a:r>
            <a:r>
              <a:rPr lang="en-US" dirty="0"/>
              <a:t>) directing that the matters embraced in the order or other designated facts be taken as established for purposes of the action, as the prevailing party claims;</a:t>
            </a:r>
          </a:p>
          <a:p>
            <a:pPr marL="0" indent="0">
              <a:buNone/>
            </a:pPr>
            <a:r>
              <a:rPr lang="en-US" dirty="0"/>
              <a:t>	</a:t>
            </a:r>
            <a:r>
              <a:rPr lang="en-US" dirty="0" smtClean="0"/>
              <a:t>(</a:t>
            </a:r>
            <a:r>
              <a:rPr lang="en-US" dirty="0"/>
              <a:t>ii) prohibiting the disobedient party from supporting or opposing designated claims or defenses, or from introducing designated matters in evidence;</a:t>
            </a:r>
          </a:p>
          <a:p>
            <a:pPr marL="0" indent="0">
              <a:buNone/>
            </a:pPr>
            <a:r>
              <a:rPr lang="en-US" dirty="0" smtClean="0"/>
              <a:t>	(</a:t>
            </a:r>
            <a:r>
              <a:rPr lang="en-US" dirty="0"/>
              <a:t>iii) striking pleadings in whole or in part;</a:t>
            </a:r>
          </a:p>
          <a:p>
            <a:pPr marL="0" indent="0">
              <a:buNone/>
            </a:pPr>
            <a:r>
              <a:rPr lang="en-US" dirty="0" smtClean="0"/>
              <a:t>	(</a:t>
            </a:r>
            <a:r>
              <a:rPr lang="en-US" dirty="0"/>
              <a:t>iv) staying further proceedings until the order is obeyed;</a:t>
            </a:r>
          </a:p>
          <a:p>
            <a:pPr marL="0" indent="0">
              <a:buNone/>
            </a:pPr>
            <a:r>
              <a:rPr lang="en-US" dirty="0" smtClean="0"/>
              <a:t>	(</a:t>
            </a:r>
            <a:r>
              <a:rPr lang="en-US" dirty="0"/>
              <a:t>v) dismissing the action or proceeding in whole or in part;</a:t>
            </a:r>
          </a:p>
          <a:p>
            <a:pPr marL="0" indent="0">
              <a:buNone/>
            </a:pPr>
            <a:r>
              <a:rPr lang="en-US" dirty="0" smtClean="0"/>
              <a:t>	(</a:t>
            </a:r>
            <a:r>
              <a:rPr lang="en-US" dirty="0"/>
              <a:t>vi) rendering a default judgment against the disobedient party; or</a:t>
            </a:r>
          </a:p>
          <a:p>
            <a:pPr marL="0" indent="0">
              <a:buNone/>
            </a:pPr>
            <a:r>
              <a:rPr lang="en-US" dirty="0" smtClean="0"/>
              <a:t/>
            </a:r>
            <a:br>
              <a:rPr lang="en-US" dirty="0" smtClean="0"/>
            </a:br>
            <a:endParaRPr lang="en-US" dirty="0"/>
          </a:p>
        </p:txBody>
      </p:sp>
    </p:spTree>
    <p:extLst>
      <p:ext uri="{BB962C8B-B14F-4D97-AF65-F5344CB8AC3E}">
        <p14:creationId xmlns:p14="http://schemas.microsoft.com/office/powerpoint/2010/main" val="29809967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Federal Rule of Civil Procedure 30(b)(6)</a:t>
            </a:r>
            <a:endParaRPr lang="en-US" dirty="0"/>
          </a:p>
        </p:txBody>
      </p:sp>
      <p:sp>
        <p:nvSpPr>
          <p:cNvPr id="6" name="Content Placeholder 5"/>
          <p:cNvSpPr>
            <a:spLocks noGrp="1"/>
          </p:cNvSpPr>
          <p:nvPr>
            <p:ph idx="1"/>
          </p:nvPr>
        </p:nvSpPr>
        <p:spPr/>
        <p:txBody>
          <a:bodyPr>
            <a:normAutofit fontScale="62500" lnSpcReduction="20000"/>
          </a:bodyPr>
          <a:lstStyle/>
          <a:p>
            <a:r>
              <a:rPr lang="en-US" b="1" dirty="0"/>
              <a:t>RULE 30(b)(6)</a:t>
            </a:r>
          </a:p>
          <a:p>
            <a:r>
              <a:rPr lang="en-US" dirty="0"/>
              <a:t>(b) Notice of </a:t>
            </a:r>
            <a:r>
              <a:rPr lang="en-US" dirty="0" smtClean="0"/>
              <a:t>the Deposition; Other Formal Requirements.</a:t>
            </a:r>
            <a:endParaRPr lang="en-US" dirty="0"/>
          </a:p>
          <a:p>
            <a:r>
              <a:rPr lang="en-US" dirty="0"/>
              <a:t>(6) </a:t>
            </a:r>
            <a:r>
              <a:rPr lang="en-US" i="1" dirty="0"/>
              <a:t>Notice or Subpoena Directed to an Organization.</a:t>
            </a:r>
            <a:r>
              <a:rPr lang="en-US" dirty="0"/>
              <a:t> In its notice or subpoena, a party may name as the deponent a public or private corporation, a partnership, an association, a governmental agency, or other entity and must describe with reasonable particularity the matters for examination. The named organization must then designate one or more officers, directors, or managing agents, or designate other persons who consent to testify on its behalf; and it may set out the matters on which each person designated will testify. A subpoena must advise a nonparty organization of its duty to make this designation. The persons designated must testify about information known or reasonably available to the organization. This paragraph (6) does not preclude a deposition by any other procedure allowed by these rules.</a:t>
            </a:r>
          </a:p>
          <a:p>
            <a:r>
              <a:rPr lang="en-US" dirty="0" smtClean="0"/>
              <a:t/>
            </a:r>
            <a:br>
              <a:rPr lang="en-US" dirty="0" smtClean="0"/>
            </a:br>
            <a:endParaRPr lang="en-US" dirty="0"/>
          </a:p>
        </p:txBody>
      </p:sp>
    </p:spTree>
    <p:extLst>
      <p:ext uri="{BB962C8B-B14F-4D97-AF65-F5344CB8AC3E}">
        <p14:creationId xmlns:p14="http://schemas.microsoft.com/office/powerpoint/2010/main" val="39926989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Failure to Produce</a:t>
            </a:r>
            <a:endParaRPr lang="en-US" dirty="0"/>
          </a:p>
        </p:txBody>
      </p:sp>
      <p:sp>
        <p:nvSpPr>
          <p:cNvPr id="3" name="Content Placeholder 2"/>
          <p:cNvSpPr>
            <a:spLocks noGrp="1"/>
          </p:cNvSpPr>
          <p:nvPr>
            <p:ph idx="1"/>
          </p:nvPr>
        </p:nvSpPr>
        <p:spPr/>
        <p:txBody>
          <a:bodyPr/>
          <a:lstStyle/>
          <a:p>
            <a:r>
              <a:rPr lang="en-US" dirty="0" smtClean="0"/>
              <a:t>Can be ordered to produce a witness</a:t>
            </a:r>
          </a:p>
          <a:p>
            <a:r>
              <a:rPr lang="en-US" dirty="0" smtClean="0"/>
              <a:t>Rule 37 sanctions proper</a:t>
            </a:r>
          </a:p>
          <a:p>
            <a:r>
              <a:rPr lang="en-US" dirty="0" smtClean="0"/>
              <a:t>Monetary sanctions</a:t>
            </a:r>
          </a:p>
          <a:p>
            <a:r>
              <a:rPr lang="en-US" dirty="0" smtClean="0"/>
              <a:t>Repeated failures can warrant an entry of summary judgment</a:t>
            </a:r>
          </a:p>
          <a:p>
            <a:endParaRPr lang="en-US" dirty="0"/>
          </a:p>
        </p:txBody>
      </p:sp>
    </p:spTree>
    <p:extLst>
      <p:ext uri="{BB962C8B-B14F-4D97-AF65-F5344CB8AC3E}">
        <p14:creationId xmlns:p14="http://schemas.microsoft.com/office/powerpoint/2010/main" val="19948603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Failure to Prepare</a:t>
            </a:r>
            <a:endParaRPr lang="en-US" dirty="0"/>
          </a:p>
        </p:txBody>
      </p:sp>
      <p:sp>
        <p:nvSpPr>
          <p:cNvPr id="3" name="Content Placeholder 2"/>
          <p:cNvSpPr>
            <a:spLocks noGrp="1"/>
          </p:cNvSpPr>
          <p:nvPr>
            <p:ph idx="1"/>
          </p:nvPr>
        </p:nvSpPr>
        <p:spPr/>
        <p:txBody>
          <a:bodyPr/>
          <a:lstStyle/>
          <a:p>
            <a:r>
              <a:rPr lang="en-US" dirty="0" smtClean="0"/>
              <a:t>Sanctions available</a:t>
            </a:r>
          </a:p>
          <a:p>
            <a:r>
              <a:rPr lang="en-US" dirty="0" smtClean="0"/>
              <a:t>Court may order costs to prepare motion and time associated with taking deposition</a:t>
            </a:r>
          </a:p>
          <a:p>
            <a:r>
              <a:rPr lang="en-US" dirty="0" smtClean="0"/>
              <a:t>Preclude corporation from relying on information not disclosed by 30(b)(6) deponent</a:t>
            </a:r>
          </a:p>
        </p:txBody>
      </p:sp>
    </p:spTree>
    <p:extLst>
      <p:ext uri="{BB962C8B-B14F-4D97-AF65-F5344CB8AC3E}">
        <p14:creationId xmlns:p14="http://schemas.microsoft.com/office/powerpoint/2010/main" val="23225807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examination</a:t>
            </a:r>
            <a:endParaRPr lang="en-US" dirty="0"/>
          </a:p>
        </p:txBody>
      </p:sp>
      <p:sp>
        <p:nvSpPr>
          <p:cNvPr id="3" name="Content Placeholder 2"/>
          <p:cNvSpPr>
            <a:spLocks noGrp="1"/>
          </p:cNvSpPr>
          <p:nvPr>
            <p:ph idx="1"/>
          </p:nvPr>
        </p:nvSpPr>
        <p:spPr/>
        <p:txBody>
          <a:bodyPr/>
          <a:lstStyle/>
          <a:p>
            <a:r>
              <a:rPr lang="en-US" dirty="0" smtClean="0"/>
              <a:t>Rule cannot be used to limit what is asked</a:t>
            </a:r>
          </a:p>
          <a:p>
            <a:r>
              <a:rPr lang="en-US" dirty="0" smtClean="0"/>
              <a:t>May be examined in same manner as any other deponent</a:t>
            </a:r>
          </a:p>
          <a:p>
            <a:r>
              <a:rPr lang="en-US" dirty="0" smtClean="0"/>
              <a:t>BUT witness cannot be sanctioned if she does not know the answer to a question outside the notice</a:t>
            </a:r>
          </a:p>
          <a:p>
            <a:r>
              <a:rPr lang="en-US" dirty="0" smtClean="0"/>
              <a:t>May not instruct witness not to answer questions</a:t>
            </a:r>
          </a:p>
        </p:txBody>
      </p:sp>
    </p:spTree>
    <p:extLst>
      <p:ext uri="{BB962C8B-B14F-4D97-AF65-F5344CB8AC3E}">
        <p14:creationId xmlns:p14="http://schemas.microsoft.com/office/powerpoint/2010/main" val="11143824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Advantages of a 30(b)(6) deposition</a:t>
            </a:r>
            <a:endParaRPr lang="en-US" dirty="0"/>
          </a:p>
        </p:txBody>
      </p:sp>
      <p:sp>
        <p:nvSpPr>
          <p:cNvPr id="3" name="Content Placeholder 2"/>
          <p:cNvSpPr>
            <a:spLocks noGrp="1"/>
          </p:cNvSpPr>
          <p:nvPr>
            <p:ph idx="1"/>
          </p:nvPr>
        </p:nvSpPr>
        <p:spPr/>
        <p:txBody>
          <a:bodyPr/>
          <a:lstStyle/>
          <a:p>
            <a:r>
              <a:rPr lang="en-US" dirty="0" smtClean="0"/>
              <a:t>Can get admissible admissions </a:t>
            </a:r>
          </a:p>
          <a:p>
            <a:r>
              <a:rPr lang="en-US" dirty="0" smtClean="0"/>
              <a:t>Can be used for any purpose consistent with Rules of Evidence</a:t>
            </a:r>
          </a:p>
          <a:p>
            <a:r>
              <a:rPr lang="en-US" dirty="0" smtClean="0"/>
              <a:t>Better than interrogatories </a:t>
            </a:r>
          </a:p>
          <a:p>
            <a:r>
              <a:rPr lang="en-US" dirty="0" smtClean="0"/>
              <a:t>Efficient and cost effective because burden is on corporation</a:t>
            </a:r>
            <a:endParaRPr lang="en-US" dirty="0"/>
          </a:p>
        </p:txBody>
      </p:sp>
    </p:spTree>
    <p:extLst>
      <p:ext uri="{BB962C8B-B14F-4D97-AF65-F5344CB8AC3E}">
        <p14:creationId xmlns:p14="http://schemas.microsoft.com/office/powerpoint/2010/main" val="40597618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Disadvantages of 30(b)(6) deposition</a:t>
            </a:r>
            <a:endParaRPr lang="en-US" dirty="0"/>
          </a:p>
        </p:txBody>
      </p:sp>
      <p:sp>
        <p:nvSpPr>
          <p:cNvPr id="3" name="Content Placeholder 2"/>
          <p:cNvSpPr>
            <a:spLocks noGrp="1"/>
          </p:cNvSpPr>
          <p:nvPr>
            <p:ph idx="1"/>
          </p:nvPr>
        </p:nvSpPr>
        <p:spPr/>
        <p:txBody>
          <a:bodyPr/>
          <a:lstStyle/>
          <a:p>
            <a:r>
              <a:rPr lang="en-US" dirty="0" smtClean="0"/>
              <a:t>Few disadvantages</a:t>
            </a:r>
          </a:p>
          <a:p>
            <a:r>
              <a:rPr lang="en-US" dirty="0" smtClean="0"/>
              <a:t>Corporations tend to designate least likely to make damaging statements</a:t>
            </a:r>
          </a:p>
          <a:p>
            <a:r>
              <a:rPr lang="en-US" dirty="0" smtClean="0"/>
              <a:t>Time and cost</a:t>
            </a:r>
            <a:endParaRPr lang="en-US" dirty="0"/>
          </a:p>
        </p:txBody>
      </p:sp>
    </p:spTree>
    <p:extLst>
      <p:ext uri="{BB962C8B-B14F-4D97-AF65-F5344CB8AC3E}">
        <p14:creationId xmlns:p14="http://schemas.microsoft.com/office/powerpoint/2010/main" val="9743636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for taking deposition</a:t>
            </a:r>
            <a:endParaRPr lang="en-US" dirty="0"/>
          </a:p>
        </p:txBody>
      </p:sp>
      <p:sp>
        <p:nvSpPr>
          <p:cNvPr id="3" name="Content Placeholder 2"/>
          <p:cNvSpPr>
            <a:spLocks noGrp="1"/>
          </p:cNvSpPr>
          <p:nvPr>
            <p:ph idx="1"/>
          </p:nvPr>
        </p:nvSpPr>
        <p:spPr/>
        <p:txBody>
          <a:bodyPr>
            <a:normAutofit lnSpcReduction="10000"/>
          </a:bodyPr>
          <a:lstStyle/>
          <a:p>
            <a:r>
              <a:rPr lang="en-US" dirty="0" smtClean="0"/>
              <a:t>Valuable areas of inquiry</a:t>
            </a:r>
          </a:p>
          <a:p>
            <a:pPr lvl="1"/>
            <a:r>
              <a:rPr lang="en-US" dirty="0" smtClean="0"/>
              <a:t>Organizational structure</a:t>
            </a:r>
          </a:p>
          <a:p>
            <a:pPr lvl="1"/>
            <a:r>
              <a:rPr lang="en-US" dirty="0" smtClean="0"/>
              <a:t>Personnel policies and practices</a:t>
            </a:r>
          </a:p>
          <a:p>
            <a:pPr lvl="1"/>
            <a:r>
              <a:rPr lang="en-US" dirty="0" smtClean="0"/>
              <a:t>Identification of decision makers</a:t>
            </a:r>
          </a:p>
          <a:p>
            <a:pPr lvl="1"/>
            <a:r>
              <a:rPr lang="en-US" dirty="0" smtClean="0"/>
              <a:t>Criteria for making decisions</a:t>
            </a:r>
          </a:p>
          <a:p>
            <a:pPr lvl="1"/>
            <a:r>
              <a:rPr lang="en-US" dirty="0" smtClean="0"/>
              <a:t>Record keeping</a:t>
            </a:r>
          </a:p>
          <a:p>
            <a:pPr lvl="1"/>
            <a:r>
              <a:rPr lang="en-US" dirty="0" smtClean="0"/>
              <a:t>Statistical information</a:t>
            </a:r>
          </a:p>
          <a:p>
            <a:pPr lvl="1"/>
            <a:r>
              <a:rPr lang="en-US" dirty="0" smtClean="0"/>
              <a:t>Facts upon which corporation based its denial of allegations in Answer</a:t>
            </a:r>
            <a:endParaRPr lang="en-US" dirty="0"/>
          </a:p>
        </p:txBody>
      </p:sp>
    </p:spTree>
    <p:extLst>
      <p:ext uri="{BB962C8B-B14F-4D97-AF65-F5344CB8AC3E}">
        <p14:creationId xmlns:p14="http://schemas.microsoft.com/office/powerpoint/2010/main" val="34748994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for taking deposition</a:t>
            </a:r>
            <a:endParaRPr lang="en-US" dirty="0"/>
          </a:p>
        </p:txBody>
      </p:sp>
      <p:sp>
        <p:nvSpPr>
          <p:cNvPr id="3" name="Content Placeholder 2"/>
          <p:cNvSpPr>
            <a:spLocks noGrp="1"/>
          </p:cNvSpPr>
          <p:nvPr>
            <p:ph idx="1"/>
          </p:nvPr>
        </p:nvSpPr>
        <p:spPr/>
        <p:txBody>
          <a:bodyPr/>
          <a:lstStyle/>
          <a:p>
            <a:r>
              <a:rPr lang="en-US" dirty="0" smtClean="0"/>
              <a:t>Confirm witness understands speaking for corporation</a:t>
            </a:r>
          </a:p>
          <a:p>
            <a:r>
              <a:rPr lang="en-US" dirty="0" smtClean="0"/>
              <a:t>Confirm witness reviewed the deposition notice</a:t>
            </a:r>
          </a:p>
          <a:p>
            <a:r>
              <a:rPr lang="en-US" dirty="0" smtClean="0"/>
              <a:t>Confirm competence to testify about topics</a:t>
            </a:r>
          </a:p>
          <a:p>
            <a:r>
              <a:rPr lang="en-US" dirty="0" smtClean="0"/>
              <a:t>If not competent to testify, who is?</a:t>
            </a:r>
          </a:p>
          <a:p>
            <a:r>
              <a:rPr lang="en-US" dirty="0" smtClean="0"/>
              <a:t>Nature and scope of document search</a:t>
            </a:r>
          </a:p>
          <a:p>
            <a:r>
              <a:rPr lang="en-US" dirty="0" smtClean="0"/>
              <a:t>Educational and professional background</a:t>
            </a:r>
            <a:endParaRPr lang="en-US" dirty="0"/>
          </a:p>
        </p:txBody>
      </p:sp>
    </p:spTree>
    <p:extLst>
      <p:ext uri="{BB962C8B-B14F-4D97-AF65-F5344CB8AC3E}">
        <p14:creationId xmlns:p14="http://schemas.microsoft.com/office/powerpoint/2010/main" val="22140204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for taking deposition</a:t>
            </a:r>
            <a:endParaRPr lang="en-US" dirty="0"/>
          </a:p>
        </p:txBody>
      </p:sp>
      <p:sp>
        <p:nvSpPr>
          <p:cNvPr id="3" name="Content Placeholder 2"/>
          <p:cNvSpPr>
            <a:spLocks noGrp="1"/>
          </p:cNvSpPr>
          <p:nvPr>
            <p:ph idx="1"/>
          </p:nvPr>
        </p:nvSpPr>
        <p:spPr/>
        <p:txBody>
          <a:bodyPr/>
          <a:lstStyle/>
          <a:p>
            <a:r>
              <a:rPr lang="en-US" dirty="0" smtClean="0"/>
              <a:t>If witness cannot testify, make record at the deposition detailing the deficiencies</a:t>
            </a:r>
          </a:p>
          <a:p>
            <a:r>
              <a:rPr lang="en-US" dirty="0" smtClean="0"/>
              <a:t>Make demand for another witness and follow up after deposition</a:t>
            </a:r>
            <a:endParaRPr lang="en-US" dirty="0"/>
          </a:p>
        </p:txBody>
      </p:sp>
    </p:spTree>
    <p:extLst>
      <p:ext uri="{BB962C8B-B14F-4D97-AF65-F5344CB8AC3E}">
        <p14:creationId xmlns:p14="http://schemas.microsoft.com/office/powerpoint/2010/main" val="1633872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94163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Maryland Rule of Civil Procedure</a:t>
            </a:r>
            <a:br>
              <a:rPr lang="en-US" dirty="0" smtClean="0"/>
            </a:br>
            <a:r>
              <a:rPr lang="en-US" dirty="0" smtClean="0"/>
              <a:t>2-412(d)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Md. Rule 2-412(d) – largely mirrors 30(b)(6)</a:t>
            </a:r>
          </a:p>
          <a:p>
            <a:r>
              <a:rPr lang="en-US" dirty="0" smtClean="0"/>
              <a:t>A party may in a notice and subpoena name as the deponent a public or private corporation or a partnership or association or governmental agency and describe with reasonable particularity the matters on which examination is requested. The organization so named shall designate one or more officers, directors, managing agents or other persons who will testify on its behalf regarding the matters described and may set forth the matters on which each person designated will testify.  A subpoena shall advise a nonparty organization of its duty to make such a designation.  The persons so designated shall testify as to matters known or reasonably available to the organization. </a:t>
            </a:r>
            <a:endParaRPr lang="en-US" dirty="0"/>
          </a:p>
        </p:txBody>
      </p:sp>
    </p:spTree>
    <p:extLst>
      <p:ext uri="{BB962C8B-B14F-4D97-AF65-F5344CB8AC3E}">
        <p14:creationId xmlns:p14="http://schemas.microsoft.com/office/powerpoint/2010/main" val="291576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Rule 30(b)(6) deposition?</a:t>
            </a:r>
            <a:endParaRPr lang="en-US" dirty="0"/>
          </a:p>
        </p:txBody>
      </p:sp>
      <p:sp>
        <p:nvSpPr>
          <p:cNvPr id="3" name="Content Placeholder 2"/>
          <p:cNvSpPr>
            <a:spLocks noGrp="1"/>
          </p:cNvSpPr>
          <p:nvPr>
            <p:ph idx="1"/>
          </p:nvPr>
        </p:nvSpPr>
        <p:spPr/>
        <p:txBody>
          <a:bodyPr/>
          <a:lstStyle/>
          <a:p>
            <a:r>
              <a:rPr lang="en-US" dirty="0" smtClean="0"/>
              <a:t>Allows a party to take the deposition of an organization by naming the entity as the deponent in the notice of deposition or subpoena</a:t>
            </a:r>
            <a:endParaRPr lang="en-US" dirty="0"/>
          </a:p>
        </p:txBody>
      </p:sp>
    </p:spTree>
    <p:extLst>
      <p:ext uri="{BB962C8B-B14F-4D97-AF65-F5344CB8AC3E}">
        <p14:creationId xmlns:p14="http://schemas.microsoft.com/office/powerpoint/2010/main" val="1701659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take a Rule 30(b)(6) deposition?</a:t>
            </a:r>
            <a:endParaRPr lang="en-US" dirty="0"/>
          </a:p>
        </p:txBody>
      </p:sp>
      <p:sp>
        <p:nvSpPr>
          <p:cNvPr id="3" name="Content Placeholder 2"/>
          <p:cNvSpPr>
            <a:spLocks noGrp="1"/>
          </p:cNvSpPr>
          <p:nvPr>
            <p:ph idx="1"/>
          </p:nvPr>
        </p:nvSpPr>
        <p:spPr/>
        <p:txBody>
          <a:bodyPr/>
          <a:lstStyle/>
          <a:p>
            <a:r>
              <a:rPr lang="en-US" dirty="0" smtClean="0"/>
              <a:t>Know in advance of deposition that an employee is a managing agent</a:t>
            </a:r>
          </a:p>
          <a:p>
            <a:r>
              <a:rPr lang="en-US" dirty="0" smtClean="0"/>
              <a:t>Do not need to search for employees with knowledge of </a:t>
            </a:r>
            <a:r>
              <a:rPr lang="en-US" dirty="0" smtClean="0"/>
              <a:t>facts—keeps costs down (if you are getting good information)</a:t>
            </a:r>
            <a:endParaRPr lang="en-US" dirty="0" smtClean="0"/>
          </a:p>
          <a:p>
            <a:r>
              <a:rPr lang="en-US" dirty="0" smtClean="0"/>
              <a:t>Protects entities by eliminating unnecessary depositions</a:t>
            </a:r>
            <a:endParaRPr lang="en-US" dirty="0"/>
          </a:p>
        </p:txBody>
      </p:sp>
    </p:spTree>
    <p:extLst>
      <p:ext uri="{BB962C8B-B14F-4D97-AF65-F5344CB8AC3E}">
        <p14:creationId xmlns:p14="http://schemas.microsoft.com/office/powerpoint/2010/main" val="2854217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Rule applies to:</a:t>
            </a:r>
            <a:endParaRPr lang="en-US" dirty="0"/>
          </a:p>
        </p:txBody>
      </p:sp>
      <p:sp>
        <p:nvSpPr>
          <p:cNvPr id="3" name="Content Placeholder 2"/>
          <p:cNvSpPr>
            <a:spLocks noGrp="1"/>
          </p:cNvSpPr>
          <p:nvPr>
            <p:ph idx="1"/>
          </p:nvPr>
        </p:nvSpPr>
        <p:spPr/>
        <p:txBody>
          <a:bodyPr/>
          <a:lstStyle/>
          <a:p>
            <a:r>
              <a:rPr lang="en-US" dirty="0" smtClean="0"/>
              <a:t>Partnerships</a:t>
            </a:r>
          </a:p>
          <a:p>
            <a:r>
              <a:rPr lang="en-US" dirty="0" smtClean="0"/>
              <a:t>Joint ventures</a:t>
            </a:r>
          </a:p>
          <a:p>
            <a:r>
              <a:rPr lang="en-US" dirty="0" smtClean="0"/>
              <a:t>Pension trust fund</a:t>
            </a:r>
          </a:p>
          <a:p>
            <a:r>
              <a:rPr lang="en-US" dirty="0" smtClean="0"/>
              <a:t>Domestic and foreign corporations</a:t>
            </a:r>
          </a:p>
          <a:p>
            <a:r>
              <a:rPr lang="en-US" dirty="0" smtClean="0"/>
              <a:t>Foreign governmental entities</a:t>
            </a:r>
            <a:endParaRPr lang="en-US" dirty="0"/>
          </a:p>
        </p:txBody>
      </p:sp>
    </p:spTree>
    <p:extLst>
      <p:ext uri="{BB962C8B-B14F-4D97-AF65-F5344CB8AC3E}">
        <p14:creationId xmlns:p14="http://schemas.microsoft.com/office/powerpoint/2010/main" val="3323397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Rule 30(b) depositions may be taken?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entity designates multiple individuals, counts as a single deposition</a:t>
            </a:r>
          </a:p>
          <a:p>
            <a:r>
              <a:rPr lang="en-US" dirty="0" smtClean="0"/>
              <a:t>Does 30(a)(2)(A) apply- do you need leave to take second deposition?</a:t>
            </a:r>
          </a:p>
          <a:p>
            <a:r>
              <a:rPr lang="en-US" dirty="0" smtClean="0"/>
              <a:t>May take deposition of the same witness in individual capacity and in an organizational capacity</a:t>
            </a:r>
          </a:p>
          <a:p>
            <a:r>
              <a:rPr lang="en-US" dirty="0" smtClean="0"/>
              <a:t>Must designate a witness </a:t>
            </a:r>
            <a:r>
              <a:rPr lang="en-US" dirty="0" smtClean="0"/>
              <a:t>to speak on behalf of the entity even </a:t>
            </a:r>
            <a:r>
              <a:rPr lang="en-US" dirty="0" smtClean="0"/>
              <a:t>if prior fact witness gave testimony</a:t>
            </a:r>
            <a:endParaRPr lang="en-US" dirty="0"/>
          </a:p>
        </p:txBody>
      </p:sp>
    </p:spTree>
    <p:extLst>
      <p:ext uri="{BB962C8B-B14F-4D97-AF65-F5344CB8AC3E}">
        <p14:creationId xmlns:p14="http://schemas.microsoft.com/office/powerpoint/2010/main" val="495384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time limits for a Rule 30(b)(6) deposition?</a:t>
            </a:r>
            <a:endParaRPr lang="en-US" dirty="0"/>
          </a:p>
        </p:txBody>
      </p:sp>
      <p:sp>
        <p:nvSpPr>
          <p:cNvPr id="3" name="Content Placeholder 2"/>
          <p:cNvSpPr>
            <a:spLocks noGrp="1"/>
          </p:cNvSpPr>
          <p:nvPr>
            <p:ph idx="1"/>
          </p:nvPr>
        </p:nvSpPr>
        <p:spPr/>
        <p:txBody>
          <a:bodyPr>
            <a:normAutofit lnSpcReduction="10000"/>
          </a:bodyPr>
          <a:lstStyle/>
          <a:p>
            <a:r>
              <a:rPr lang="en-US" dirty="0" smtClean="0"/>
              <a:t>Rule 30(d)(1)- one day of seven hours</a:t>
            </a:r>
          </a:p>
          <a:p>
            <a:r>
              <a:rPr lang="en-US" dirty="0" smtClean="0"/>
              <a:t>Advisory Committee Notes to 2000 Amendments of Federal Rules (“For purposes of this durational time limit, each person designated under Rule 30(b)(6) should be considered a separate deposition.”)</a:t>
            </a:r>
          </a:p>
          <a:p>
            <a:r>
              <a:rPr lang="en-US" dirty="0" smtClean="0"/>
              <a:t>If witness is deposed as an individual and as a corporate designee, each is subject to independent 7-hour limit</a:t>
            </a:r>
            <a:endParaRPr lang="en-US" dirty="0"/>
          </a:p>
        </p:txBody>
      </p:sp>
    </p:spTree>
    <p:extLst>
      <p:ext uri="{BB962C8B-B14F-4D97-AF65-F5344CB8AC3E}">
        <p14:creationId xmlns:p14="http://schemas.microsoft.com/office/powerpoint/2010/main" val="17554962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Place</a:t>
            </a:r>
            <a:endParaRPr lang="en-US" dirty="0"/>
          </a:p>
        </p:txBody>
      </p:sp>
      <p:sp>
        <p:nvSpPr>
          <p:cNvPr id="3" name="Content Placeholder 2"/>
          <p:cNvSpPr>
            <a:spLocks noGrp="1"/>
          </p:cNvSpPr>
          <p:nvPr>
            <p:ph idx="1"/>
          </p:nvPr>
        </p:nvSpPr>
        <p:spPr/>
        <p:txBody>
          <a:bodyPr>
            <a:normAutofit lnSpcReduction="10000"/>
          </a:bodyPr>
          <a:lstStyle/>
          <a:p>
            <a:r>
              <a:rPr lang="en-US" dirty="0" smtClean="0"/>
              <a:t>Corporation’s principal place of business- </a:t>
            </a:r>
            <a:r>
              <a:rPr lang="en-US" dirty="0" smtClean="0"/>
              <a:t>presumption (and strategically effective </a:t>
            </a:r>
            <a:r>
              <a:rPr lang="en-US" dirty="0" smtClean="0"/>
              <a:t>when deficiencies in document production are identified in deposition)</a:t>
            </a:r>
            <a:endParaRPr lang="en-US" dirty="0" smtClean="0"/>
          </a:p>
          <a:p>
            <a:r>
              <a:rPr lang="en-US" dirty="0" smtClean="0"/>
              <a:t>Other location- consider cost, convenience and litigation efficiency</a:t>
            </a:r>
          </a:p>
          <a:p>
            <a:r>
              <a:rPr lang="en-US" dirty="0" smtClean="0"/>
              <a:t>Rule 30(b)(4)- telephonic depositions by stipulation or order</a:t>
            </a:r>
          </a:p>
          <a:p>
            <a:r>
              <a:rPr lang="en-US" dirty="0" smtClean="0"/>
              <a:t>Cost shifting</a:t>
            </a:r>
            <a:endParaRPr lang="en-US" dirty="0"/>
          </a:p>
        </p:txBody>
      </p:sp>
    </p:spTree>
    <p:extLst>
      <p:ext uri="{BB962C8B-B14F-4D97-AF65-F5344CB8AC3E}">
        <p14:creationId xmlns:p14="http://schemas.microsoft.com/office/powerpoint/2010/main" val="32232246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1210</Words>
  <Application>Microsoft Office PowerPoint</Application>
  <PresentationFormat>On-screen Show (4:3)</PresentationFormat>
  <Paragraphs>135</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Rule 30(b)(6) Depositions Breakfast Talk</vt:lpstr>
      <vt:lpstr>Federal Rule of Civil Procedure 30(b)(6)</vt:lpstr>
      <vt:lpstr>Maryland Rule of Civil Procedure 2-412(d)</vt:lpstr>
      <vt:lpstr>What is a Rule 30(b)(6) deposition?</vt:lpstr>
      <vt:lpstr>Why take a Rule 30(b)(6) deposition?</vt:lpstr>
      <vt:lpstr>The Rule applies to:</vt:lpstr>
      <vt:lpstr>How many Rule 30(b) depositions may be taken?</vt:lpstr>
      <vt:lpstr>What are the time limits for a Rule 30(b)(6) deposition?</vt:lpstr>
      <vt:lpstr>Place</vt:lpstr>
      <vt:lpstr>Notice requirements</vt:lpstr>
      <vt:lpstr>Strategy tips for drafting deposition notice</vt:lpstr>
      <vt:lpstr>Specificity Required</vt:lpstr>
      <vt:lpstr>Is a subpoena necessary?</vt:lpstr>
      <vt:lpstr>Duty to Designate</vt:lpstr>
      <vt:lpstr>Duty to Designate</vt:lpstr>
      <vt:lpstr>Duty to Prepare</vt:lpstr>
      <vt:lpstr>Duty to Prepare</vt:lpstr>
      <vt:lpstr>Duty to redesignate</vt:lpstr>
      <vt:lpstr>Motions to compel and sanctions</vt:lpstr>
      <vt:lpstr>Failure to Produce</vt:lpstr>
      <vt:lpstr>Failure to Prepare</vt:lpstr>
      <vt:lpstr>Scope of examination</vt:lpstr>
      <vt:lpstr>Advantages of a 30(b)(6) deposition</vt:lpstr>
      <vt:lpstr>Disadvantages of 30(b)(6) deposition</vt:lpstr>
      <vt:lpstr>Strategies for taking deposition</vt:lpstr>
      <vt:lpstr>Strategies for taking deposition</vt:lpstr>
      <vt:lpstr>Strategies for taking deposition</vt:lpstr>
      <vt:lpstr>Examples</vt:lpstr>
    </vt:vector>
  </TitlesOfParts>
  <Company>RLLS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 30(b)(6) Depositions Breakfast Talk</dc:title>
  <dc:creator>Joyce E. Smithey</dc:creator>
  <cp:lastModifiedBy>Ellen B. Flynn</cp:lastModifiedBy>
  <cp:revision>19</cp:revision>
  <dcterms:created xsi:type="dcterms:W3CDTF">2018-01-18T22:50:54Z</dcterms:created>
  <dcterms:modified xsi:type="dcterms:W3CDTF">2018-01-19T05:31:31Z</dcterms:modified>
</cp:coreProperties>
</file>