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64" r:id="rId22"/>
    <p:sldId id="283" r:id="rId23"/>
    <p:sldId id="284" r:id="rId24"/>
    <p:sldId id="285" r:id="rId25"/>
    <p:sldId id="286" r:id="rId26"/>
    <p:sldId id="287" r:id="rId27"/>
    <p:sldId id="263" r:id="rId28"/>
    <p:sldId id="288" r:id="rId29"/>
    <p:sldId id="289" r:id="rId30"/>
    <p:sldId id="290" r:id="rId31"/>
    <p:sldId id="291" r:id="rId32"/>
    <p:sldId id="295" r:id="rId33"/>
    <p:sldId id="292" r:id="rId34"/>
    <p:sldId id="293" r:id="rId35"/>
    <p:sldId id="294" r:id="rId36"/>
    <p:sldId id="298" r:id="rId37"/>
    <p:sldId id="299" r:id="rId38"/>
    <p:sldId id="300" r:id="rId39"/>
    <p:sldId id="265" r:id="rId40"/>
    <p:sldId id="266" r:id="rId41"/>
    <p:sldId id="267" r:id="rId42"/>
    <p:sldId id="269"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89494" autoAdjust="0"/>
  </p:normalViewPr>
  <p:slideViewPr>
    <p:cSldViewPr>
      <p:cViewPr varScale="1">
        <p:scale>
          <a:sx n="100" d="100"/>
          <a:sy n="100" d="100"/>
        </p:scale>
        <p:origin x="1960"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12B4D2-0E3A-401F-B2D4-F13F5AFA2CFA}" type="datetimeFigureOut">
              <a:rPr lang="en-US" smtClean="0"/>
              <a:pPr/>
              <a:t>2/11/20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7DD51B-C6DE-4209-A689-11E10038DB37}" type="slidenum">
              <a:rPr lang="en-US" smtClean="0"/>
              <a:pPr/>
              <a:t>‹#›</a:t>
            </a:fld>
            <a:endParaRPr lang="en-US"/>
          </a:p>
        </p:txBody>
      </p:sp>
    </p:spTree>
    <p:extLst>
      <p:ext uri="{BB962C8B-B14F-4D97-AF65-F5344CB8AC3E}">
        <p14:creationId xmlns:p14="http://schemas.microsoft.com/office/powerpoint/2010/main" val="680738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JOYCE</a:t>
            </a:r>
            <a:r>
              <a:rPr lang="en-US" baseline="0" dirty="0"/>
              <a:t> DOUBLE CHECK THIS ONE – ORIGINAL MESSED UP</a:t>
            </a:r>
            <a:endParaRPr lang="en-US" dirty="0"/>
          </a:p>
        </p:txBody>
      </p:sp>
      <p:sp>
        <p:nvSpPr>
          <p:cNvPr id="4" name="Slide Number Placeholder 3"/>
          <p:cNvSpPr>
            <a:spLocks noGrp="1"/>
          </p:cNvSpPr>
          <p:nvPr>
            <p:ph type="sldNum" sz="quarter" idx="10"/>
          </p:nvPr>
        </p:nvSpPr>
        <p:spPr/>
        <p:txBody>
          <a:bodyPr/>
          <a:lstStyle/>
          <a:p>
            <a:fld id="{337DD51B-C6DE-4209-A689-11E10038DB37}" type="slidenum">
              <a:rPr lang="en-US" smtClean="0"/>
              <a:pPr/>
              <a:t>33</a:t>
            </a:fld>
            <a:endParaRPr lang="en-US"/>
          </a:p>
        </p:txBody>
      </p:sp>
    </p:spTree>
    <p:extLst>
      <p:ext uri="{BB962C8B-B14F-4D97-AF65-F5344CB8AC3E}">
        <p14:creationId xmlns:p14="http://schemas.microsoft.com/office/powerpoint/2010/main" val="1969790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D5CBBF-3483-4688-97DD-0539CD0A3972}" type="datetimeFigureOut">
              <a:rPr lang="en-US" smtClean="0"/>
              <a:pPr/>
              <a:t>2/11/20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3172485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D5CBBF-3483-4688-97DD-0539CD0A3972}" type="datetimeFigureOut">
              <a:rPr lang="en-US" smtClean="0"/>
              <a:pPr/>
              <a:t>2/11/20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2386681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D5CBBF-3483-4688-97DD-0539CD0A3972}" type="datetimeFigureOut">
              <a:rPr lang="en-US" smtClean="0"/>
              <a:pPr/>
              <a:t>2/11/20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91943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D5CBBF-3483-4688-97DD-0539CD0A3972}" type="datetimeFigureOut">
              <a:rPr lang="en-US" smtClean="0"/>
              <a:pPr/>
              <a:t>2/11/20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3166603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D5CBBF-3483-4688-97DD-0539CD0A3972}" type="datetimeFigureOut">
              <a:rPr lang="en-US" smtClean="0"/>
              <a:pPr/>
              <a:t>2/11/20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1261108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D5CBBF-3483-4688-97DD-0539CD0A3972}" type="datetimeFigureOut">
              <a:rPr lang="en-US" smtClean="0"/>
              <a:pPr/>
              <a:t>2/11/20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801216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D5CBBF-3483-4688-97DD-0539CD0A3972}" type="datetimeFigureOut">
              <a:rPr lang="en-US" smtClean="0"/>
              <a:pPr/>
              <a:t>2/11/20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813974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D5CBBF-3483-4688-97DD-0539CD0A3972}" type="datetimeFigureOut">
              <a:rPr lang="en-US" smtClean="0"/>
              <a:pPr/>
              <a:t>2/11/20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413186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D5CBBF-3483-4688-97DD-0539CD0A3972}" type="datetimeFigureOut">
              <a:rPr lang="en-US" smtClean="0"/>
              <a:pPr/>
              <a:t>2/11/20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203306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D5CBBF-3483-4688-97DD-0539CD0A3972}" type="datetimeFigureOut">
              <a:rPr lang="en-US" smtClean="0"/>
              <a:pPr/>
              <a:t>2/11/20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4204301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D5CBBF-3483-4688-97DD-0539CD0A3972}" type="datetimeFigureOut">
              <a:rPr lang="en-US" smtClean="0"/>
              <a:pPr/>
              <a:t>2/11/20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4022011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D5CBBF-3483-4688-97DD-0539CD0A3972}" type="datetimeFigureOut">
              <a:rPr lang="en-US" smtClean="0"/>
              <a:pPr/>
              <a:t>2/11/20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9EA90E-2CF8-43B7-9C17-510FF88684C9}" type="slidenum">
              <a:rPr lang="en-US" smtClean="0"/>
              <a:pPr/>
              <a:t>‹#›</a:t>
            </a:fld>
            <a:endParaRPr lang="en-US"/>
          </a:p>
        </p:txBody>
      </p:sp>
    </p:spTree>
    <p:extLst>
      <p:ext uri="{BB962C8B-B14F-4D97-AF65-F5344CB8AC3E}">
        <p14:creationId xmlns:p14="http://schemas.microsoft.com/office/powerpoint/2010/main" val="2147306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mailto:joyce.smithey@smitheylaw.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Employment Contracts</a:t>
            </a:r>
          </a:p>
        </p:txBody>
      </p:sp>
      <p:sp>
        <p:nvSpPr>
          <p:cNvPr id="3" name="Subtitle 2"/>
          <p:cNvSpPr>
            <a:spLocks noGrp="1"/>
          </p:cNvSpPr>
          <p:nvPr>
            <p:ph type="subTitle" idx="1"/>
          </p:nvPr>
        </p:nvSpPr>
        <p:spPr/>
        <p:txBody>
          <a:bodyPr>
            <a:normAutofit fontScale="70000" lnSpcReduction="20000"/>
          </a:bodyPr>
          <a:lstStyle/>
          <a:p>
            <a:pPr algn="l"/>
            <a:r>
              <a:rPr lang="en-US" dirty="0">
                <a:solidFill>
                  <a:schemeClr val="tx1"/>
                </a:solidFill>
              </a:rPr>
              <a:t>University of Maryland</a:t>
            </a:r>
          </a:p>
          <a:p>
            <a:pPr algn="l"/>
            <a:r>
              <a:rPr lang="en-US" dirty="0">
                <a:solidFill>
                  <a:schemeClr val="tx1"/>
                </a:solidFill>
              </a:rPr>
              <a:t>Graduate Legal Services for UMCP Grad Student</a:t>
            </a:r>
          </a:p>
          <a:p>
            <a:pPr algn="l"/>
            <a:r>
              <a:rPr lang="en-US" dirty="0" err="1">
                <a:solidFill>
                  <a:schemeClr val="tx1"/>
                </a:solidFill>
              </a:rPr>
              <a:t>Gradulting</a:t>
            </a:r>
            <a:r>
              <a:rPr lang="en-US" dirty="0">
                <a:solidFill>
                  <a:schemeClr val="tx1"/>
                </a:solidFill>
              </a:rPr>
              <a:t> Workshop Series Spring 2020 Workshops</a:t>
            </a:r>
          </a:p>
          <a:p>
            <a:pPr algn="l"/>
            <a:r>
              <a:rPr lang="en-US" dirty="0">
                <a:solidFill>
                  <a:schemeClr val="tx1"/>
                </a:solidFill>
              </a:rPr>
              <a:t>February 25, 2020 at 12:30 pm</a:t>
            </a:r>
          </a:p>
          <a:p>
            <a:pPr algn="l"/>
            <a:r>
              <a:rPr lang="en-US" dirty="0">
                <a:solidFill>
                  <a:schemeClr val="tx1"/>
                </a:solidFill>
              </a:rPr>
              <a:t>By Joyce E. Smithey, Esq.</a:t>
            </a:r>
          </a:p>
          <a:p>
            <a:endParaRPr lang="en-US" dirty="0">
              <a:solidFill>
                <a:schemeClr val="tx1"/>
              </a:solidFill>
            </a:endParaRPr>
          </a:p>
        </p:txBody>
      </p:sp>
    </p:spTree>
    <p:extLst>
      <p:ext uri="{BB962C8B-B14F-4D97-AF65-F5344CB8AC3E}">
        <p14:creationId xmlns:p14="http://schemas.microsoft.com/office/powerpoint/2010/main" val="624656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No authority to contract</a:t>
            </a:r>
          </a:p>
          <a:p>
            <a:r>
              <a:rPr lang="en-US" dirty="0"/>
              <a:t>Employee does not have right to enter into contracts</a:t>
            </a:r>
          </a:p>
        </p:txBody>
      </p:sp>
    </p:spTree>
    <p:extLst>
      <p:ext uri="{BB962C8B-B14F-4D97-AF65-F5344CB8AC3E}">
        <p14:creationId xmlns:p14="http://schemas.microsoft.com/office/powerpoint/2010/main" val="3188765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Exclusive Employment</a:t>
            </a:r>
          </a:p>
          <a:p>
            <a:r>
              <a:rPr lang="en-US" dirty="0"/>
              <a:t>Will not work for anyone else in the same or similar business</a:t>
            </a:r>
          </a:p>
          <a:p>
            <a:r>
              <a:rPr lang="en-US" dirty="0"/>
              <a:t>Can extend to being a shareholder in a competitor business</a:t>
            </a:r>
          </a:p>
          <a:p>
            <a:endParaRPr lang="en-US" dirty="0"/>
          </a:p>
        </p:txBody>
      </p:sp>
    </p:spTree>
    <p:extLst>
      <p:ext uri="{BB962C8B-B14F-4D97-AF65-F5344CB8AC3E}">
        <p14:creationId xmlns:p14="http://schemas.microsoft.com/office/powerpoint/2010/main" val="4089070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At-Will Agreements</a:t>
            </a:r>
          </a:p>
          <a:p>
            <a:r>
              <a:rPr lang="en-US" dirty="0"/>
              <a:t>Can quit at any time and can be fired at any time, for any reason that is not illegal.</a:t>
            </a:r>
          </a:p>
          <a:p>
            <a:pPr lvl="1"/>
            <a:r>
              <a:rPr lang="en-US" dirty="0"/>
              <a:t>Offer letter</a:t>
            </a:r>
          </a:p>
          <a:p>
            <a:pPr lvl="1"/>
            <a:r>
              <a:rPr lang="en-US" dirty="0"/>
              <a:t>Handbook acknowledgment</a:t>
            </a:r>
          </a:p>
          <a:p>
            <a:endParaRPr lang="en-US" dirty="0"/>
          </a:p>
        </p:txBody>
      </p:sp>
    </p:spTree>
    <p:extLst>
      <p:ext uri="{BB962C8B-B14F-4D97-AF65-F5344CB8AC3E}">
        <p14:creationId xmlns:p14="http://schemas.microsoft.com/office/powerpoint/2010/main" val="446036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normAutofit fontScale="92500"/>
          </a:bodyPr>
          <a:lstStyle/>
          <a:p>
            <a:pPr marL="0" lvl="0" indent="0">
              <a:buNone/>
            </a:pPr>
            <a:r>
              <a:rPr lang="en-US" dirty="0"/>
              <a:t>Termination for cause/ without cause</a:t>
            </a:r>
          </a:p>
          <a:p>
            <a:pPr lvl="0"/>
            <a:r>
              <a:rPr lang="en-US" dirty="0"/>
              <a:t>Notice provisions</a:t>
            </a:r>
          </a:p>
          <a:p>
            <a:pPr lvl="0"/>
            <a:r>
              <a:rPr lang="en-US" dirty="0"/>
              <a:t>Triggers such as employee violating the contract</a:t>
            </a:r>
          </a:p>
          <a:p>
            <a:pPr lvl="0"/>
            <a:r>
              <a:rPr lang="en-US" dirty="0"/>
              <a:t>Ask for an opportunity to cure</a:t>
            </a:r>
          </a:p>
          <a:p>
            <a:pPr lvl="0"/>
            <a:r>
              <a:rPr lang="en-US" dirty="0"/>
              <a:t>Disability or death clauses providing right to terminate</a:t>
            </a:r>
          </a:p>
          <a:p>
            <a:pPr lvl="0"/>
            <a:r>
              <a:rPr lang="en-US" dirty="0"/>
              <a:t>Discontinuance of business</a:t>
            </a:r>
          </a:p>
          <a:p>
            <a:pPr lvl="0"/>
            <a:r>
              <a:rPr lang="en-US" dirty="0"/>
              <a:t>Return of property clause</a:t>
            </a:r>
          </a:p>
          <a:p>
            <a:endParaRPr lang="en-US" dirty="0"/>
          </a:p>
        </p:txBody>
      </p:sp>
    </p:spTree>
    <p:extLst>
      <p:ext uri="{BB962C8B-B14F-4D97-AF65-F5344CB8AC3E}">
        <p14:creationId xmlns:p14="http://schemas.microsoft.com/office/powerpoint/2010/main" val="1362913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lgn="ctr">
              <a:buNone/>
            </a:pPr>
            <a:r>
              <a:rPr lang="en-US" dirty="0"/>
              <a:t>Severance provisions</a:t>
            </a:r>
          </a:p>
          <a:p>
            <a:endParaRPr lang="en-US" dirty="0"/>
          </a:p>
        </p:txBody>
      </p:sp>
    </p:spTree>
    <p:extLst>
      <p:ext uri="{BB962C8B-B14F-4D97-AF65-F5344CB8AC3E}">
        <p14:creationId xmlns:p14="http://schemas.microsoft.com/office/powerpoint/2010/main" val="1218838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lgn="ctr">
              <a:buNone/>
            </a:pPr>
            <a:r>
              <a:rPr lang="en-US" dirty="0"/>
              <a:t>Protection of trade secrets (client lists) / confidentiality agreements</a:t>
            </a:r>
          </a:p>
        </p:txBody>
      </p:sp>
    </p:spTree>
    <p:extLst>
      <p:ext uri="{BB962C8B-B14F-4D97-AF65-F5344CB8AC3E}">
        <p14:creationId xmlns:p14="http://schemas.microsoft.com/office/powerpoint/2010/main" val="4142563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lgn="ctr">
              <a:buNone/>
            </a:pPr>
            <a:r>
              <a:rPr lang="en-US" dirty="0"/>
              <a:t>Evaluations</a:t>
            </a:r>
          </a:p>
        </p:txBody>
      </p:sp>
    </p:spTree>
    <p:extLst>
      <p:ext uri="{BB962C8B-B14F-4D97-AF65-F5344CB8AC3E}">
        <p14:creationId xmlns:p14="http://schemas.microsoft.com/office/powerpoint/2010/main" val="3870645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normAutofit/>
          </a:bodyPr>
          <a:lstStyle/>
          <a:p>
            <a:pPr marL="0" indent="0">
              <a:buNone/>
            </a:pPr>
            <a:r>
              <a:rPr lang="en-US" dirty="0"/>
              <a:t>Ownership of work product (such as book or inventions)</a:t>
            </a:r>
          </a:p>
          <a:p>
            <a:r>
              <a:rPr lang="en-US" dirty="0"/>
              <a:t>Anything invested at work becomes the employer’s invention, not the employees</a:t>
            </a:r>
          </a:p>
          <a:p>
            <a:r>
              <a:rPr lang="en-US" dirty="0"/>
              <a:t>Agreement to cooperate in getting patents</a:t>
            </a:r>
          </a:p>
        </p:txBody>
      </p:sp>
    </p:spTree>
    <p:extLst>
      <p:ext uri="{BB962C8B-B14F-4D97-AF65-F5344CB8AC3E}">
        <p14:creationId xmlns:p14="http://schemas.microsoft.com/office/powerpoint/2010/main" val="3672492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Method for resolving disputes that arise/ grievance procedures</a:t>
            </a:r>
          </a:p>
          <a:p>
            <a:r>
              <a:rPr lang="en-US" dirty="0"/>
              <a:t>Arbitration as opposed to a court of law</a:t>
            </a:r>
          </a:p>
          <a:p>
            <a:r>
              <a:rPr lang="en-US" dirty="0"/>
              <a:t>May be binding</a:t>
            </a:r>
          </a:p>
          <a:p>
            <a:r>
              <a:rPr lang="en-US" dirty="0"/>
              <a:t>May provide procedures for selecting an arbitrator</a:t>
            </a:r>
          </a:p>
          <a:p>
            <a:endParaRPr lang="en-US" dirty="0"/>
          </a:p>
        </p:txBody>
      </p:sp>
    </p:spTree>
    <p:extLst>
      <p:ext uri="{BB962C8B-B14F-4D97-AF65-F5344CB8AC3E}">
        <p14:creationId xmlns:p14="http://schemas.microsoft.com/office/powerpoint/2010/main" val="3805263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lvl="0" indent="0">
              <a:buNone/>
            </a:pPr>
            <a:r>
              <a:rPr lang="en-US" dirty="0"/>
              <a:t>Choice of law</a:t>
            </a:r>
          </a:p>
          <a:p>
            <a:pPr lvl="0"/>
            <a:r>
              <a:rPr lang="en-US" dirty="0"/>
              <a:t>Some states’ laws are viewed as more beneficial</a:t>
            </a:r>
          </a:p>
          <a:p>
            <a:pPr lvl="0"/>
            <a:r>
              <a:rPr lang="en-US" dirty="0"/>
              <a:t>Which states’ laws will govern a dispute</a:t>
            </a:r>
          </a:p>
          <a:p>
            <a:endParaRPr lang="en-US" dirty="0"/>
          </a:p>
        </p:txBody>
      </p:sp>
    </p:spTree>
    <p:extLst>
      <p:ext uri="{BB962C8B-B14F-4D97-AF65-F5344CB8AC3E}">
        <p14:creationId xmlns:p14="http://schemas.microsoft.com/office/powerpoint/2010/main" val="3179477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an employment contract?</a:t>
            </a:r>
          </a:p>
        </p:txBody>
      </p:sp>
      <p:sp>
        <p:nvSpPr>
          <p:cNvPr id="3" name="Content Placeholder 2"/>
          <p:cNvSpPr>
            <a:spLocks noGrp="1"/>
          </p:cNvSpPr>
          <p:nvPr>
            <p:ph idx="1"/>
          </p:nvPr>
        </p:nvSpPr>
        <p:spPr/>
        <p:txBody>
          <a:bodyPr/>
          <a:lstStyle/>
          <a:p>
            <a:r>
              <a:rPr lang="en-US" dirty="0"/>
              <a:t>A document that employer and employee sign or an oral agreement setting forth the terms of the relationship</a:t>
            </a:r>
          </a:p>
          <a:p>
            <a:endParaRPr lang="en-US" dirty="0"/>
          </a:p>
          <a:p>
            <a:r>
              <a:rPr lang="en-US" dirty="0"/>
              <a:t>May be implied from statements, actions or employee handbooks</a:t>
            </a:r>
          </a:p>
        </p:txBody>
      </p:sp>
    </p:spTree>
    <p:extLst>
      <p:ext uri="{BB962C8B-B14F-4D97-AF65-F5344CB8AC3E}">
        <p14:creationId xmlns:p14="http://schemas.microsoft.com/office/powerpoint/2010/main" val="1051148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Remedies</a:t>
            </a:r>
          </a:p>
          <a:p>
            <a:r>
              <a:rPr lang="en-US" dirty="0"/>
              <a:t>Injunction</a:t>
            </a:r>
          </a:p>
        </p:txBody>
      </p:sp>
    </p:spTree>
    <p:extLst>
      <p:ext uri="{BB962C8B-B14F-4D97-AF65-F5344CB8AC3E}">
        <p14:creationId xmlns:p14="http://schemas.microsoft.com/office/powerpoint/2010/main" val="10043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lgn="ctr">
              <a:buNone/>
            </a:pPr>
            <a:r>
              <a:rPr lang="en-US" dirty="0"/>
              <a:t>Notices</a:t>
            </a:r>
          </a:p>
        </p:txBody>
      </p:sp>
    </p:spTree>
    <p:extLst>
      <p:ext uri="{BB962C8B-B14F-4D97-AF65-F5344CB8AC3E}">
        <p14:creationId xmlns:p14="http://schemas.microsoft.com/office/powerpoint/2010/main" val="3316622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Representations and warranties</a:t>
            </a:r>
          </a:p>
          <a:p>
            <a:r>
              <a:rPr lang="en-US" dirty="0"/>
              <a:t>No other non-competes</a:t>
            </a:r>
          </a:p>
        </p:txBody>
      </p:sp>
    </p:spTree>
    <p:extLst>
      <p:ext uri="{BB962C8B-B14F-4D97-AF65-F5344CB8AC3E}">
        <p14:creationId xmlns:p14="http://schemas.microsoft.com/office/powerpoint/2010/main" val="3256749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lgn="ctr">
              <a:buNone/>
            </a:pPr>
            <a:r>
              <a:rPr lang="en-US" dirty="0"/>
              <a:t>Entire agreement</a:t>
            </a:r>
          </a:p>
          <a:p>
            <a:endParaRPr lang="en-US" dirty="0"/>
          </a:p>
        </p:txBody>
      </p:sp>
    </p:spTree>
    <p:extLst>
      <p:ext uri="{BB962C8B-B14F-4D97-AF65-F5344CB8AC3E}">
        <p14:creationId xmlns:p14="http://schemas.microsoft.com/office/powerpoint/2010/main" val="2106679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lgn="ctr">
              <a:buNone/>
            </a:pPr>
            <a:r>
              <a:rPr lang="en-US" dirty="0"/>
              <a:t>Independent legal advice</a:t>
            </a:r>
          </a:p>
          <a:p>
            <a:endParaRPr lang="en-US" dirty="0"/>
          </a:p>
        </p:txBody>
      </p:sp>
    </p:spTree>
    <p:extLst>
      <p:ext uri="{BB962C8B-B14F-4D97-AF65-F5344CB8AC3E}">
        <p14:creationId xmlns:p14="http://schemas.microsoft.com/office/powerpoint/2010/main" val="3995520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lgn="ctr">
              <a:buNone/>
            </a:pPr>
            <a:r>
              <a:rPr lang="en-US" dirty="0"/>
              <a:t>Severability</a:t>
            </a:r>
          </a:p>
          <a:p>
            <a:endParaRPr lang="en-US" dirty="0"/>
          </a:p>
        </p:txBody>
      </p:sp>
    </p:spTree>
    <p:extLst>
      <p:ext uri="{BB962C8B-B14F-4D97-AF65-F5344CB8AC3E}">
        <p14:creationId xmlns:p14="http://schemas.microsoft.com/office/powerpoint/2010/main" val="23093239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lgn="ctr">
              <a:buNone/>
            </a:pPr>
            <a:r>
              <a:rPr lang="en-US" dirty="0"/>
              <a:t>Amendments and modifications</a:t>
            </a:r>
          </a:p>
          <a:p>
            <a:endParaRPr lang="en-US" dirty="0"/>
          </a:p>
        </p:txBody>
      </p:sp>
    </p:spTree>
    <p:extLst>
      <p:ext uri="{BB962C8B-B14F-4D97-AF65-F5344CB8AC3E}">
        <p14:creationId xmlns:p14="http://schemas.microsoft.com/office/powerpoint/2010/main" val="1762683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Restrictive covenants in employment agreements generally fall into four categories:</a:t>
            </a:r>
          </a:p>
          <a:p>
            <a:pPr marL="0" indent="0">
              <a:buNone/>
            </a:pPr>
            <a:endParaRPr lang="en-US" dirty="0"/>
          </a:p>
          <a:p>
            <a:pPr marL="514350" indent="-514350">
              <a:buFont typeface="+mj-lt"/>
              <a:buAutoNum type="arabicPeriod"/>
            </a:pPr>
            <a:r>
              <a:rPr lang="en-US" dirty="0"/>
              <a:t>Covenants not to compete with the business of the former employer</a:t>
            </a:r>
          </a:p>
          <a:p>
            <a:pPr marL="514350" indent="-514350">
              <a:buFont typeface="+mj-lt"/>
              <a:buAutoNum type="arabicPeriod"/>
            </a:pPr>
            <a:r>
              <a:rPr lang="en-US" dirty="0"/>
              <a:t>Covenants not to solicit business from or provide services to clients of the former employer</a:t>
            </a:r>
          </a:p>
          <a:p>
            <a:pPr marL="514350" indent="-514350">
              <a:buFont typeface="+mj-lt"/>
              <a:buAutoNum type="arabicPeriod"/>
            </a:pPr>
            <a:r>
              <a:rPr lang="en-US" dirty="0"/>
              <a:t>Covenants not to solicit business from or provide services to clients or customers with whom the employee had contact while employed by the former employer</a:t>
            </a:r>
          </a:p>
          <a:p>
            <a:pPr marL="514350" indent="-514350">
              <a:buFont typeface="+mj-lt"/>
              <a:buAutoNum type="arabicPeriod"/>
            </a:pPr>
            <a:r>
              <a:rPr lang="en-US" dirty="0"/>
              <a:t>Covenants not to solicit or hire employees of the former employer</a:t>
            </a:r>
          </a:p>
        </p:txBody>
      </p:sp>
    </p:spTree>
    <p:extLst>
      <p:ext uri="{BB962C8B-B14F-4D97-AF65-F5344CB8AC3E}">
        <p14:creationId xmlns:p14="http://schemas.microsoft.com/office/powerpoint/2010/main" val="3991048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lstStyle/>
          <a:p>
            <a:pPr marL="0" indent="0">
              <a:buNone/>
            </a:pPr>
            <a:r>
              <a:rPr lang="en-US" dirty="0"/>
              <a:t>Why do courts scrutinize restrictive covenants?</a:t>
            </a:r>
          </a:p>
          <a:p>
            <a:pPr marL="0" indent="0">
              <a:buNone/>
            </a:pPr>
            <a:endParaRPr lang="en-US" dirty="0"/>
          </a:p>
          <a:p>
            <a:r>
              <a:rPr lang="en-US" dirty="0"/>
              <a:t>One’s right to earn a livelihood</a:t>
            </a:r>
          </a:p>
          <a:p>
            <a:r>
              <a:rPr lang="en-US" dirty="0"/>
              <a:t>Our economy is based on competition</a:t>
            </a:r>
          </a:p>
        </p:txBody>
      </p:sp>
    </p:spTree>
    <p:extLst>
      <p:ext uri="{BB962C8B-B14F-4D97-AF65-F5344CB8AC3E}">
        <p14:creationId xmlns:p14="http://schemas.microsoft.com/office/powerpoint/2010/main" val="2362014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lstStyle/>
          <a:p>
            <a:pPr marL="0" indent="0">
              <a:buNone/>
            </a:pPr>
            <a:r>
              <a:rPr lang="en-US" dirty="0"/>
              <a:t>Factors Determining Enforceability</a:t>
            </a:r>
          </a:p>
          <a:p>
            <a:endParaRPr lang="en-US" dirty="0"/>
          </a:p>
          <a:p>
            <a:r>
              <a:rPr lang="en-US" dirty="0"/>
              <a:t>Is designed to safeguard a protectable interest of the employer</a:t>
            </a:r>
          </a:p>
          <a:p>
            <a:r>
              <a:rPr lang="en-US" dirty="0"/>
              <a:t>Is reasonable in its scope and duration</a:t>
            </a:r>
          </a:p>
          <a:p>
            <a:r>
              <a:rPr lang="en-US" dirty="0"/>
              <a:t>Is not harmful to the general public</a:t>
            </a:r>
          </a:p>
          <a:p>
            <a:r>
              <a:rPr lang="en-US" dirty="0"/>
              <a:t>Is not unreasonably burdensome to the employee</a:t>
            </a:r>
          </a:p>
        </p:txBody>
      </p:sp>
    </p:spTree>
    <p:extLst>
      <p:ext uri="{BB962C8B-B14F-4D97-AF65-F5344CB8AC3E}">
        <p14:creationId xmlns:p14="http://schemas.microsoft.com/office/powerpoint/2010/main" val="698766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gn="ctr">
              <a:buNone/>
            </a:pPr>
            <a:r>
              <a:rPr lang="en-US" dirty="0"/>
              <a:t>What is the covenant of </a:t>
            </a:r>
          </a:p>
          <a:p>
            <a:pPr marL="0" indent="0" algn="ctr">
              <a:buNone/>
            </a:pPr>
            <a:r>
              <a:rPr lang="en-US" dirty="0"/>
              <a:t>good faith and fair dealing?</a:t>
            </a:r>
          </a:p>
        </p:txBody>
      </p:sp>
    </p:spTree>
    <p:extLst>
      <p:ext uri="{BB962C8B-B14F-4D97-AF65-F5344CB8AC3E}">
        <p14:creationId xmlns:p14="http://schemas.microsoft.com/office/powerpoint/2010/main" val="1738285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Protectable Interests</a:t>
            </a:r>
          </a:p>
          <a:p>
            <a:pPr marL="0" indent="0">
              <a:buNone/>
            </a:pPr>
            <a:endParaRPr lang="en-US" dirty="0"/>
          </a:p>
          <a:p>
            <a:r>
              <a:rPr lang="en-US" dirty="0"/>
              <a:t>Trade secrets</a:t>
            </a:r>
          </a:p>
          <a:p>
            <a:r>
              <a:rPr lang="en-US" dirty="0"/>
              <a:t>Confidential Customer information</a:t>
            </a:r>
          </a:p>
          <a:p>
            <a:pPr lvl="1"/>
            <a:r>
              <a:rPr lang="en-US" dirty="0"/>
              <a:t>Customer Preferences and Ordering Patterns</a:t>
            </a:r>
          </a:p>
          <a:p>
            <a:pPr lvl="1"/>
            <a:r>
              <a:rPr lang="en-US" dirty="0"/>
              <a:t>Pricing Information</a:t>
            </a:r>
          </a:p>
          <a:p>
            <a:r>
              <a:rPr lang="en-US" dirty="0"/>
              <a:t>Confidential customer lists</a:t>
            </a:r>
          </a:p>
          <a:p>
            <a:r>
              <a:rPr lang="en-US" dirty="0"/>
              <a:t>Computer Software and Other Information Developed by the Company</a:t>
            </a:r>
          </a:p>
          <a:p>
            <a:r>
              <a:rPr lang="en-US" dirty="0"/>
              <a:t>Goodwill of the business</a:t>
            </a:r>
          </a:p>
          <a:p>
            <a:r>
              <a:rPr lang="en-US" dirty="0"/>
              <a:t>Employees’ “unique or extraordinary” services, which, if lost, would expose the employer to special harm</a:t>
            </a:r>
          </a:p>
        </p:txBody>
      </p:sp>
    </p:spTree>
    <p:extLst>
      <p:ext uri="{BB962C8B-B14F-4D97-AF65-F5344CB8AC3E}">
        <p14:creationId xmlns:p14="http://schemas.microsoft.com/office/powerpoint/2010/main" val="11290248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lstStyle/>
          <a:p>
            <a:pPr marL="0" indent="0">
              <a:buNone/>
            </a:pPr>
            <a:r>
              <a:rPr lang="en-US" dirty="0"/>
              <a:t>Non-Solicitation of Employees</a:t>
            </a:r>
          </a:p>
          <a:p>
            <a:pPr marL="0" indent="0">
              <a:buNone/>
            </a:pPr>
            <a:endParaRPr lang="en-US" dirty="0"/>
          </a:p>
          <a:p>
            <a:r>
              <a:rPr lang="en-US" dirty="0"/>
              <a:t>Soliciting employees is an improper misuse of confidential information</a:t>
            </a:r>
          </a:p>
          <a:p>
            <a:pPr lvl="1"/>
            <a:r>
              <a:rPr lang="en-US" dirty="0"/>
              <a:t>What is solicitation?</a:t>
            </a:r>
          </a:p>
          <a:p>
            <a:r>
              <a:rPr lang="en-US" dirty="0"/>
              <a:t>Copyright and Tortious Interference Concerns</a:t>
            </a:r>
          </a:p>
        </p:txBody>
      </p:sp>
    </p:spTree>
    <p:extLst>
      <p:ext uri="{BB962C8B-B14F-4D97-AF65-F5344CB8AC3E}">
        <p14:creationId xmlns:p14="http://schemas.microsoft.com/office/powerpoint/2010/main" val="28662203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lstStyle/>
          <a:p>
            <a:pPr marL="0" indent="0">
              <a:buNone/>
            </a:pPr>
            <a:r>
              <a:rPr lang="en-US" dirty="0"/>
              <a:t>Reasonableness</a:t>
            </a:r>
          </a:p>
          <a:p>
            <a:pPr marL="0" indent="0">
              <a:buNone/>
            </a:pPr>
            <a:endParaRPr lang="en-US" dirty="0"/>
          </a:p>
          <a:p>
            <a:r>
              <a:rPr lang="en-US" dirty="0"/>
              <a:t>Scope</a:t>
            </a:r>
          </a:p>
          <a:p>
            <a:r>
              <a:rPr lang="en-US" dirty="0"/>
              <a:t>Geography</a:t>
            </a:r>
          </a:p>
          <a:p>
            <a:r>
              <a:rPr lang="en-US" dirty="0"/>
              <a:t>Time</a:t>
            </a:r>
          </a:p>
          <a:p>
            <a:endParaRPr lang="en-US" dirty="0"/>
          </a:p>
          <a:p>
            <a:pPr marL="0" indent="0" algn="ctr">
              <a:buNone/>
            </a:pPr>
            <a:r>
              <a:rPr lang="en-US" sz="2800" i="1" dirty="0"/>
              <a:t>No hard and fast rules for determining reasonableness</a:t>
            </a:r>
          </a:p>
        </p:txBody>
      </p:sp>
    </p:spTree>
    <p:extLst>
      <p:ext uri="{BB962C8B-B14F-4D97-AF65-F5344CB8AC3E}">
        <p14:creationId xmlns:p14="http://schemas.microsoft.com/office/powerpoint/2010/main" val="38983212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normAutofit lnSpcReduction="10000"/>
          </a:bodyPr>
          <a:lstStyle/>
          <a:p>
            <a:pPr marL="0" indent="0">
              <a:buNone/>
            </a:pPr>
            <a:r>
              <a:rPr lang="en-US" dirty="0"/>
              <a:t>Reasonable Restrictions</a:t>
            </a:r>
          </a:p>
          <a:p>
            <a:endParaRPr lang="en-US" dirty="0"/>
          </a:p>
          <a:p>
            <a:r>
              <a:rPr lang="en-US" dirty="0"/>
              <a:t>Covenant prohibiting an insurance agent from any customers of former employer for two years held valid and enforceable</a:t>
            </a:r>
          </a:p>
          <a:p>
            <a:r>
              <a:rPr lang="en-US" dirty="0"/>
              <a:t>Covenant prohibiting employee from any activities with manufacturers represented by former employer for two years held enforceable</a:t>
            </a:r>
          </a:p>
        </p:txBody>
      </p:sp>
    </p:spTree>
    <p:extLst>
      <p:ext uri="{BB962C8B-B14F-4D97-AF65-F5344CB8AC3E}">
        <p14:creationId xmlns:p14="http://schemas.microsoft.com/office/powerpoint/2010/main" val="1530706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a:t>Unreasonable Restrictions</a:t>
            </a:r>
          </a:p>
          <a:p>
            <a:pPr marL="0" indent="0">
              <a:buNone/>
            </a:pPr>
            <a:endParaRPr lang="en-US" dirty="0"/>
          </a:p>
          <a:p>
            <a:r>
              <a:rPr lang="en-US" dirty="0"/>
              <a:t>Restricting an accountant from engaging in an accounting practice within a 45-mile radius for five years was an unreasonable duration, but the contract modified to a three-year duration was deemed reasonable</a:t>
            </a:r>
          </a:p>
          <a:p>
            <a:r>
              <a:rPr lang="en-US" dirty="0"/>
              <a:t>Covenant unlimited as to area and for duration of five years held unreasonable because of hardship on the employee</a:t>
            </a:r>
          </a:p>
          <a:p>
            <a:r>
              <a:rPr lang="en-US" dirty="0"/>
              <a:t>Competition in the Baltimore City area two years held invalid because “sought to enforce a restriction beyond the time when new employees might reasonably become acquainted with existing customers”</a:t>
            </a:r>
          </a:p>
          <a:p>
            <a:r>
              <a:rPr lang="en-US" dirty="0"/>
              <a:t>Forfeiture clause in employee pension plan prohibiting competition was unreasonable because it contained no limitation as to area or duration</a:t>
            </a:r>
          </a:p>
          <a:p>
            <a:r>
              <a:rPr lang="en-US" dirty="0"/>
              <a:t>Activities as an insurance salesman for one year after the date the injunction is obtained is unreasonable because date is indefinite</a:t>
            </a:r>
          </a:p>
        </p:txBody>
      </p:sp>
    </p:spTree>
    <p:extLst>
      <p:ext uri="{BB962C8B-B14F-4D97-AF65-F5344CB8AC3E}">
        <p14:creationId xmlns:p14="http://schemas.microsoft.com/office/powerpoint/2010/main" val="34948295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In determining the reasonableness of temporal and geographic restrictions, courts take into account whether:</a:t>
            </a:r>
          </a:p>
          <a:p>
            <a:pPr marL="0" indent="0">
              <a:buNone/>
            </a:pPr>
            <a:endParaRPr lang="en-US" dirty="0"/>
          </a:p>
          <a:p>
            <a:r>
              <a:rPr lang="en-US" dirty="0"/>
              <a:t>Places restrictions over unspecified prospective customers</a:t>
            </a:r>
          </a:p>
          <a:p>
            <a:r>
              <a:rPr lang="en-US" dirty="0"/>
              <a:t>Employee was terminated from former employment through no fault of his or her own</a:t>
            </a:r>
          </a:p>
          <a:p>
            <a:r>
              <a:rPr lang="en-US" dirty="0"/>
              <a:t>Employer bargained in good faith</a:t>
            </a:r>
          </a:p>
          <a:p>
            <a:r>
              <a:rPr lang="en-US" dirty="0"/>
              <a:t>Covenant is necessary to prevent the use of trade secrets, assigned routes, or private customer lists</a:t>
            </a:r>
          </a:p>
          <a:p>
            <a:r>
              <a:rPr lang="en-US" dirty="0"/>
              <a:t>Is an unskilled worker whose services are not unique</a:t>
            </a:r>
          </a:p>
          <a:p>
            <a:r>
              <a:rPr lang="en-US" dirty="0"/>
              <a:t>Person sought to be enjoined was widely publicized and emphasized by the former employer</a:t>
            </a:r>
          </a:p>
        </p:txBody>
      </p:sp>
    </p:spTree>
    <p:extLst>
      <p:ext uri="{BB962C8B-B14F-4D97-AF65-F5344CB8AC3E}">
        <p14:creationId xmlns:p14="http://schemas.microsoft.com/office/powerpoint/2010/main" val="16286799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Unreasonably Burdensome to the Employee</a:t>
            </a:r>
          </a:p>
          <a:p>
            <a:endParaRPr lang="en-US" dirty="0"/>
          </a:p>
          <a:p>
            <a:r>
              <a:rPr lang="en-US" dirty="0"/>
              <a:t>Former employee’s skills are primarily managerial and may be used in any other business so that no hardship would seem to be created by enforcement of the agreement</a:t>
            </a:r>
          </a:p>
          <a:p>
            <a:r>
              <a:rPr lang="en-US" dirty="0"/>
              <a:t>It would be an undue hardship on the employee, in comparison to the benefit, to restrain employee from following the vocation for which “some 23 years in the grocery business has fitted him”</a:t>
            </a:r>
          </a:p>
        </p:txBody>
      </p:sp>
    </p:spTree>
    <p:extLst>
      <p:ext uri="{BB962C8B-B14F-4D97-AF65-F5344CB8AC3E}">
        <p14:creationId xmlns:p14="http://schemas.microsoft.com/office/powerpoint/2010/main" val="8077877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normAutofit lnSpcReduction="10000"/>
          </a:bodyPr>
          <a:lstStyle/>
          <a:p>
            <a:pPr marL="0" indent="0">
              <a:buNone/>
            </a:pPr>
            <a:r>
              <a:rPr lang="en-US" dirty="0"/>
              <a:t>Consideration</a:t>
            </a:r>
          </a:p>
          <a:p>
            <a:pPr marL="0" indent="0">
              <a:buNone/>
            </a:pPr>
            <a:endParaRPr lang="en-US" dirty="0"/>
          </a:p>
          <a:p>
            <a:r>
              <a:rPr lang="en-US" dirty="0"/>
              <a:t>Both the employee and employer must give something of value in the agreement for it to be enforceable</a:t>
            </a:r>
          </a:p>
          <a:p>
            <a:r>
              <a:rPr lang="en-US" dirty="0"/>
              <a:t>Continued employment for a substantial period of time after execution is adequate consideration</a:t>
            </a:r>
          </a:p>
          <a:p>
            <a:pPr lvl="1"/>
            <a:r>
              <a:rPr lang="en-US" dirty="0"/>
              <a:t>Duress defense</a:t>
            </a:r>
          </a:p>
        </p:txBody>
      </p:sp>
    </p:spTree>
    <p:extLst>
      <p:ext uri="{BB962C8B-B14F-4D97-AF65-F5344CB8AC3E}">
        <p14:creationId xmlns:p14="http://schemas.microsoft.com/office/powerpoint/2010/main" val="29378323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normAutofit lnSpcReduction="10000"/>
          </a:bodyPr>
          <a:lstStyle/>
          <a:p>
            <a:pPr marL="0" indent="0">
              <a:buNone/>
            </a:pPr>
            <a:r>
              <a:rPr lang="en-US" dirty="0"/>
              <a:t>Blue Penciling</a:t>
            </a:r>
          </a:p>
          <a:p>
            <a:pPr marL="0" indent="0">
              <a:buNone/>
            </a:pPr>
            <a:endParaRPr lang="en-US" dirty="0"/>
          </a:p>
          <a:p>
            <a:r>
              <a:rPr lang="en-US" dirty="0"/>
              <a:t>Court enforced remainder of provisions even though restriction against dealing with prospective customers could not be upheld</a:t>
            </a:r>
          </a:p>
          <a:p>
            <a:r>
              <a:rPr lang="en-US" dirty="0"/>
              <a:t>Court separated the non-competition clauses in an employment contract containing a severability clause, but without referring to the severability clause</a:t>
            </a:r>
          </a:p>
        </p:txBody>
      </p:sp>
    </p:spTree>
    <p:extLst>
      <p:ext uri="{BB962C8B-B14F-4D97-AF65-F5344CB8AC3E}">
        <p14:creationId xmlns:p14="http://schemas.microsoft.com/office/powerpoint/2010/main" val="2942826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happens if you breach?</a:t>
            </a:r>
          </a:p>
        </p:txBody>
      </p:sp>
      <p:sp>
        <p:nvSpPr>
          <p:cNvPr id="3" name="Content Placeholder 2"/>
          <p:cNvSpPr>
            <a:spLocks noGrp="1"/>
          </p:cNvSpPr>
          <p:nvPr>
            <p:ph idx="1"/>
          </p:nvPr>
        </p:nvSpPr>
        <p:spPr/>
        <p:txBody>
          <a:bodyPr/>
          <a:lstStyle/>
          <a:p>
            <a:pPr marL="0" indent="0" algn="ctr">
              <a:buNone/>
            </a:pPr>
            <a:r>
              <a:rPr lang="en-US" dirty="0"/>
              <a:t>Usually paying back pro-rated </a:t>
            </a:r>
          </a:p>
          <a:p>
            <a:pPr marL="0" indent="0" algn="ctr">
              <a:buNone/>
            </a:pPr>
            <a:r>
              <a:rPr lang="en-US" dirty="0"/>
              <a:t>bonuses or relocation costs</a:t>
            </a:r>
          </a:p>
        </p:txBody>
      </p:sp>
    </p:spTree>
    <p:extLst>
      <p:ext uri="{BB962C8B-B14F-4D97-AF65-F5344CB8AC3E}">
        <p14:creationId xmlns:p14="http://schemas.microsoft.com/office/powerpoint/2010/main" val="80419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When do employers want a contract?</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a:t>Control over employee’s ability to leave- can lock employee to a specific term or require notice – but two-way street and limits employer’s flexibility as well</a:t>
            </a:r>
          </a:p>
          <a:p>
            <a:endParaRPr lang="en-US" dirty="0"/>
          </a:p>
          <a:p>
            <a:pPr lvl="1">
              <a:buFont typeface="Arial" panose="020B0604020202020204" pitchFamily="34" charset="0"/>
              <a:buChar char="•"/>
            </a:pPr>
            <a:r>
              <a:rPr lang="en-US" dirty="0"/>
              <a:t>Employee has access to confidential and sensitive information</a:t>
            </a:r>
          </a:p>
          <a:p>
            <a:pPr lvl="1">
              <a:buFont typeface="Arial" panose="020B0604020202020204" pitchFamily="34" charset="0"/>
              <a:buChar char="•"/>
            </a:pPr>
            <a:endParaRPr lang="en-US" dirty="0"/>
          </a:p>
          <a:p>
            <a:pPr lvl="1">
              <a:buFont typeface="Arial" panose="020B0604020202020204" pitchFamily="34" charset="0"/>
              <a:buChar char="•"/>
            </a:pPr>
            <a:r>
              <a:rPr lang="en-US" dirty="0"/>
              <a:t>Non-competes to keep an employee from competing against a company</a:t>
            </a:r>
          </a:p>
          <a:p>
            <a:pPr lvl="1">
              <a:buFont typeface="Arial" panose="020B0604020202020204" pitchFamily="34" charset="0"/>
              <a:buChar char="•"/>
            </a:pPr>
            <a:endParaRPr lang="en-US" dirty="0"/>
          </a:p>
          <a:p>
            <a:pPr lvl="1">
              <a:buFont typeface="Arial" panose="020B0604020202020204" pitchFamily="34" charset="0"/>
              <a:buChar char="•"/>
            </a:pPr>
            <a:r>
              <a:rPr lang="en-US" dirty="0"/>
              <a:t>May entice a highly skilled candidate to accept a job due to job security</a:t>
            </a:r>
          </a:p>
          <a:p>
            <a:pPr lvl="1">
              <a:buFont typeface="Arial" panose="020B0604020202020204" pitchFamily="34" charset="0"/>
              <a:buChar char="•"/>
            </a:pPr>
            <a:endParaRPr lang="en-US" dirty="0"/>
          </a:p>
          <a:p>
            <a:pPr lvl="1">
              <a:buFont typeface="Arial" panose="020B0604020202020204" pitchFamily="34" charset="0"/>
              <a:buChar char="•"/>
            </a:pPr>
            <a:r>
              <a:rPr lang="en-US" dirty="0"/>
              <a:t>May make it easier to terminate an employee if it’s spelled out in a contract</a:t>
            </a:r>
          </a:p>
          <a:p>
            <a:pPr lvl="1">
              <a:buFont typeface="Arial" panose="020B0604020202020204" pitchFamily="34" charset="0"/>
              <a:buChar char="•"/>
            </a:pPr>
            <a:endParaRPr lang="en-US" dirty="0"/>
          </a:p>
          <a:p>
            <a:pPr lvl="1">
              <a:buFont typeface="Arial" panose="020B0604020202020204" pitchFamily="34" charset="0"/>
              <a:buChar char="•"/>
            </a:pPr>
            <a:r>
              <a:rPr lang="en-US" dirty="0"/>
              <a:t>Usually for senior managers and higher level employees</a:t>
            </a:r>
          </a:p>
          <a:p>
            <a:pPr marL="0" indent="0">
              <a:buNone/>
            </a:pPr>
            <a:endParaRPr lang="en-US" dirty="0"/>
          </a:p>
        </p:txBody>
      </p:sp>
    </p:spTree>
    <p:extLst>
      <p:ext uri="{BB962C8B-B14F-4D97-AF65-F5344CB8AC3E}">
        <p14:creationId xmlns:p14="http://schemas.microsoft.com/office/powerpoint/2010/main" val="9742576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a:t>Keep a signed copy</a:t>
            </a:r>
          </a:p>
        </p:txBody>
      </p:sp>
    </p:spTree>
    <p:extLst>
      <p:ext uri="{BB962C8B-B14F-4D97-AF65-F5344CB8AC3E}">
        <p14:creationId xmlns:p14="http://schemas.microsoft.com/office/powerpoint/2010/main" val="23470599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a:t>When to get a lawyer</a:t>
            </a:r>
          </a:p>
        </p:txBody>
      </p:sp>
    </p:spTree>
    <p:extLst>
      <p:ext uri="{BB962C8B-B14F-4D97-AF65-F5344CB8AC3E}">
        <p14:creationId xmlns:p14="http://schemas.microsoft.com/office/powerpoint/2010/main" val="4400290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normAutofit fontScale="70000" lnSpcReduction="20000"/>
          </a:bodyPr>
          <a:lstStyle/>
          <a:p>
            <a:r>
              <a:rPr lang="en-US" sz="4000" b="1" dirty="0">
                <a:solidFill>
                  <a:schemeClr val="tx1"/>
                </a:solidFill>
              </a:rPr>
              <a:t>Smithey Law Group LLC</a:t>
            </a:r>
            <a:br>
              <a:rPr lang="en-US" sz="4000" dirty="0">
                <a:solidFill>
                  <a:schemeClr val="tx1"/>
                </a:solidFill>
              </a:rPr>
            </a:br>
            <a:r>
              <a:rPr lang="en-US" dirty="0">
                <a:solidFill>
                  <a:schemeClr val="tx1"/>
                </a:solidFill>
              </a:rPr>
              <a:t>706 Giddings Ave #200</a:t>
            </a:r>
            <a:br>
              <a:rPr lang="en-US" dirty="0">
                <a:solidFill>
                  <a:schemeClr val="tx1"/>
                </a:solidFill>
              </a:rPr>
            </a:br>
            <a:r>
              <a:rPr lang="en-US" dirty="0">
                <a:solidFill>
                  <a:schemeClr val="tx1"/>
                </a:solidFill>
              </a:rPr>
              <a:t>Annapolis, MD 21401</a:t>
            </a:r>
          </a:p>
          <a:p>
            <a:r>
              <a:rPr lang="en-US" dirty="0">
                <a:hlinkClick r:id="rId2"/>
              </a:rPr>
              <a:t>joyce.smithey@smitheylaw.com</a:t>
            </a:r>
            <a:endParaRPr lang="en-US" dirty="0"/>
          </a:p>
          <a:p>
            <a:r>
              <a:rPr lang="en-US" b="1" cap="all" dirty="0">
                <a:solidFill>
                  <a:schemeClr val="tx1"/>
                </a:solidFill>
              </a:rPr>
              <a:t>PHONE: </a:t>
            </a:r>
            <a:r>
              <a:rPr lang="en-US" dirty="0">
                <a:solidFill>
                  <a:schemeClr val="tx1"/>
                </a:solidFill>
              </a:rPr>
              <a:t>(410) 919-2990</a:t>
            </a:r>
          </a:p>
          <a:p>
            <a:endParaRPr lang="en-US" dirty="0"/>
          </a:p>
        </p:txBody>
      </p:sp>
    </p:spTree>
    <p:extLst>
      <p:ext uri="{BB962C8B-B14F-4D97-AF65-F5344CB8AC3E}">
        <p14:creationId xmlns:p14="http://schemas.microsoft.com/office/powerpoint/2010/main" val="643475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a:t>Do employers have to offer a contract?</a:t>
            </a:r>
          </a:p>
        </p:txBody>
      </p:sp>
    </p:spTree>
    <p:extLst>
      <p:ext uri="{BB962C8B-B14F-4D97-AF65-F5344CB8AC3E}">
        <p14:creationId xmlns:p14="http://schemas.microsoft.com/office/powerpoint/2010/main" val="3159238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Duties and responsibilities</a:t>
            </a:r>
          </a:p>
          <a:p>
            <a:pPr marL="0" indent="0">
              <a:buNone/>
            </a:pPr>
            <a:r>
              <a:rPr lang="en-US" dirty="0"/>
              <a:t> </a:t>
            </a:r>
          </a:p>
          <a:p>
            <a:r>
              <a:rPr lang="en-US" dirty="0"/>
              <a:t>Best efforts clauses</a:t>
            </a:r>
          </a:p>
          <a:p>
            <a:pPr marL="0" indent="0">
              <a:buNone/>
            </a:pPr>
            <a:r>
              <a:rPr lang="en-US" dirty="0"/>
              <a:t> </a:t>
            </a:r>
          </a:p>
          <a:p>
            <a:r>
              <a:rPr lang="en-US" dirty="0"/>
              <a:t>Get copies of all documents referenced within contract</a:t>
            </a:r>
          </a:p>
          <a:p>
            <a:pPr marL="0" indent="0">
              <a:buNone/>
            </a:pPr>
            <a:endParaRPr lang="en-US" dirty="0"/>
          </a:p>
        </p:txBody>
      </p:sp>
    </p:spTree>
    <p:extLst>
      <p:ext uri="{BB962C8B-B14F-4D97-AF65-F5344CB8AC3E}">
        <p14:creationId xmlns:p14="http://schemas.microsoft.com/office/powerpoint/2010/main" val="168203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normAutofit lnSpcReduction="10000"/>
          </a:bodyPr>
          <a:lstStyle/>
          <a:p>
            <a:pPr marL="0" indent="0">
              <a:buNone/>
            </a:pPr>
            <a:r>
              <a:rPr lang="en-US" dirty="0"/>
              <a:t>Compensation</a:t>
            </a:r>
          </a:p>
          <a:p>
            <a:r>
              <a:rPr lang="en-US" dirty="0"/>
              <a:t>How often paid</a:t>
            </a:r>
          </a:p>
          <a:p>
            <a:r>
              <a:rPr lang="en-US" dirty="0"/>
              <a:t>Bonuses</a:t>
            </a:r>
          </a:p>
          <a:p>
            <a:r>
              <a:rPr lang="en-US" dirty="0"/>
              <a:t>Profit sharing</a:t>
            </a:r>
          </a:p>
          <a:p>
            <a:r>
              <a:rPr lang="en-US" dirty="0"/>
              <a:t>Stock options</a:t>
            </a:r>
          </a:p>
          <a:p>
            <a:r>
              <a:rPr lang="en-US" dirty="0"/>
              <a:t>Expense reimbursement</a:t>
            </a:r>
          </a:p>
          <a:p>
            <a:r>
              <a:rPr lang="en-US" dirty="0"/>
              <a:t>Company car</a:t>
            </a:r>
          </a:p>
          <a:p>
            <a:r>
              <a:rPr lang="en-US" dirty="0"/>
              <a:t>Moving expenses</a:t>
            </a:r>
          </a:p>
          <a:p>
            <a:endParaRPr lang="en-US" dirty="0"/>
          </a:p>
        </p:txBody>
      </p:sp>
    </p:spTree>
    <p:extLst>
      <p:ext uri="{BB962C8B-B14F-4D97-AF65-F5344CB8AC3E}">
        <p14:creationId xmlns:p14="http://schemas.microsoft.com/office/powerpoint/2010/main" val="1527335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Benefits </a:t>
            </a:r>
            <a:r>
              <a:rPr lang="en-US" sz="2800" dirty="0"/>
              <a:t>(health insurance, vacation and sick leave, disability leave, life insurance, retirement accounts, etc.)</a:t>
            </a:r>
          </a:p>
          <a:p>
            <a:r>
              <a:rPr lang="en-US" dirty="0"/>
              <a:t>Get plan documents</a:t>
            </a:r>
          </a:p>
          <a:p>
            <a:r>
              <a:rPr lang="en-US" dirty="0"/>
              <a:t>Usually reserve right to change benefits</a:t>
            </a:r>
          </a:p>
          <a:p>
            <a:r>
              <a:rPr lang="en-US" dirty="0"/>
              <a:t>Payout of vacation upon termination</a:t>
            </a:r>
          </a:p>
          <a:p>
            <a:endParaRPr lang="en-US" dirty="0"/>
          </a:p>
        </p:txBody>
      </p:sp>
    </p:spTree>
    <p:extLst>
      <p:ext uri="{BB962C8B-B14F-4D97-AF65-F5344CB8AC3E}">
        <p14:creationId xmlns:p14="http://schemas.microsoft.com/office/powerpoint/2010/main" val="3343019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Duration/ Term</a:t>
            </a:r>
          </a:p>
          <a:p>
            <a:r>
              <a:rPr lang="en-US" dirty="0"/>
              <a:t>Can be months or years or indefinitely</a:t>
            </a:r>
          </a:p>
          <a:p>
            <a:r>
              <a:rPr lang="en-US" dirty="0"/>
              <a:t>How does it renew</a:t>
            </a:r>
          </a:p>
        </p:txBody>
      </p:sp>
    </p:spTree>
    <p:extLst>
      <p:ext uri="{BB962C8B-B14F-4D97-AF65-F5344CB8AC3E}">
        <p14:creationId xmlns:p14="http://schemas.microsoft.com/office/powerpoint/2010/main" val="4084977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1295</Words>
  <Application>Microsoft Macintosh PowerPoint</Application>
  <PresentationFormat>On-screen Show (4:3)</PresentationFormat>
  <Paragraphs>197</Paragraphs>
  <Slides>42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42</vt:i4>
      </vt:variant>
    </vt:vector>
  </HeadingPairs>
  <TitlesOfParts>
    <vt:vector size="45" baseType="lpstr">
      <vt:lpstr>Arial</vt:lpstr>
      <vt:lpstr>Calibri</vt:lpstr>
      <vt:lpstr>Office Theme</vt:lpstr>
      <vt:lpstr>Employment Contracts</vt:lpstr>
      <vt:lpstr>What is an employment contract?</vt:lpstr>
      <vt:lpstr>PowerPoint Presentation</vt:lpstr>
      <vt:lpstr>When do employers want a contract?</vt:lpstr>
      <vt:lpstr>PowerPoint Presentation</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Non-compete agreements</vt:lpstr>
      <vt:lpstr>Non-compete agreements</vt:lpstr>
      <vt:lpstr>Non-compete agreements</vt:lpstr>
      <vt:lpstr>Non-compete agreements</vt:lpstr>
      <vt:lpstr>Non-compete agreements</vt:lpstr>
      <vt:lpstr>Non-compete agreements</vt:lpstr>
      <vt:lpstr>Non-compete agreements</vt:lpstr>
      <vt:lpstr>Non-compete agreements</vt:lpstr>
      <vt:lpstr>Non-compete agreements</vt:lpstr>
      <vt:lpstr>Non-compete agreements</vt:lpstr>
      <vt:lpstr>Non-compete agreements</vt:lpstr>
      <vt:lpstr>Non-compete agreements</vt:lpstr>
      <vt:lpstr>What happens if you breach?</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Contracts</dc:title>
  <dc:creator>Tom Weny</dc:creator>
  <cp:lastModifiedBy>Joyce Smithey</cp:lastModifiedBy>
  <cp:revision>8</cp:revision>
  <dcterms:created xsi:type="dcterms:W3CDTF">2019-03-04T03:17:00Z</dcterms:created>
  <dcterms:modified xsi:type="dcterms:W3CDTF">2020-02-12T03:07:02Z</dcterms:modified>
</cp:coreProperties>
</file>