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4"/>
    <p:sldMasterId id="2147483651" r:id="rId5"/>
  </p:sldMasterIdLst>
  <p:notesMasterIdLst>
    <p:notesMasterId r:id="rId69"/>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Lst>
  <p:sldSz cx="12192000" cy="6858000"/>
  <p:notesSz cx="7010400" cy="9236075"/>
  <p:embeddedFontLst>
    <p:embeddedFont>
      <p:font typeface="Arial Black" panose="020B0604020202020204" pitchFamily="34" charset="0"/>
      <p:regular r:id="rId70"/>
      <p:bold r:id="rId71"/>
    </p:embeddedFont>
    <p:embeddedFont>
      <p:font typeface="Georgia" panose="02040502050405020303" pitchFamily="18" charset="0"/>
      <p:regular r:id="rId72"/>
      <p:bold r:id="rId73"/>
      <p:italic r:id="rId74"/>
      <p:boldItalic r:id="rId75"/>
    </p:embeddedFont>
    <p:embeddedFont>
      <p:font typeface="Gill Sans" panose="020B0502020104020203" pitchFamily="34" charset="-79"/>
      <p:regular r:id="rId76"/>
      <p:bold r:id="rId77"/>
    </p:embeddedFont>
    <p:embeddedFont>
      <p:font typeface="Roboto" panose="02000000000000000000" pitchFamily="2" charset="0"/>
      <p:regular r:id="rId78"/>
      <p:bold r:id="rId79"/>
      <p:italic r:id="rId80"/>
      <p:boldItalic r:id="rId8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2909">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3" roundtripDataSignature="AMtx7mgpI45gIX7FVmbhjns0voSCtXC2Y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0"/>
  </p:normalViewPr>
  <p:slideViewPr>
    <p:cSldViewPr snapToGrid="0">
      <p:cViewPr varScale="1">
        <p:scale>
          <a:sx n="102" d="100"/>
          <a:sy n="102" d="100"/>
        </p:scale>
        <p:origin x="952" y="168"/>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 orient="horz" pos="290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presProps" Target="presProps.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font" Target="fonts/font5.fntdata"/><Relationship Id="rId79" Type="http://schemas.openxmlformats.org/officeDocument/2006/relationships/font" Target="fonts/font10.fntdata"/><Relationship Id="rId5" Type="http://schemas.openxmlformats.org/officeDocument/2006/relationships/slideMaster" Target="slideMasters/slideMaster2.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notesMaster" Target="notesMasters/notesMaster1.xml"/><Relationship Id="rId77" Type="http://schemas.openxmlformats.org/officeDocument/2006/relationships/font" Target="fonts/font8.fntdata"/><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font" Target="fonts/font3.fntdata"/><Relationship Id="rId80" Type="http://schemas.openxmlformats.org/officeDocument/2006/relationships/font" Target="fonts/font11.fntdata"/><Relationship Id="rId85"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font" Target="fonts/font1.fntdata"/><Relationship Id="rId75" Type="http://schemas.openxmlformats.org/officeDocument/2006/relationships/font" Target="fonts/font6.fntdata"/><Relationship Id="rId83" Type="http://customschemas.google.com/relationships/presentationmetadata" Target="metadata"/><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font" Target="fonts/font4.fntdata"/><Relationship Id="rId78" Type="http://schemas.openxmlformats.org/officeDocument/2006/relationships/font" Target="fonts/font9.fntdata"/><Relationship Id="rId81" Type="http://schemas.openxmlformats.org/officeDocument/2006/relationships/font" Target="fonts/font12.fntdata"/><Relationship Id="rId86"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font" Target="fonts/font7.fntdata"/><Relationship Id="rId7" Type="http://schemas.openxmlformats.org/officeDocument/2006/relationships/slide" Target="slides/slide2.xml"/><Relationship Id="rId71" Type="http://schemas.openxmlformats.org/officeDocument/2006/relationships/font" Target="fonts/font2.fntdata"/><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tableStyles" Target="tableStyles.xml"/><Relationship Id="rId61"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1804"/>
          </a:xfrm>
          <a:prstGeom prst="rect">
            <a:avLst/>
          </a:prstGeom>
          <a:noFill/>
          <a:ln>
            <a:noFill/>
          </a:ln>
        </p:spPr>
        <p:txBody>
          <a:bodyPr spcFirstLastPara="1" wrap="square" lIns="93150" tIns="46575" rIns="93150"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1804"/>
          </a:xfrm>
          <a:prstGeom prst="rect">
            <a:avLst/>
          </a:prstGeom>
          <a:noFill/>
          <a:ln>
            <a:noFill/>
          </a:ln>
        </p:spPr>
        <p:txBody>
          <a:bodyPr spcFirstLastPara="1" wrap="square" lIns="93150" tIns="46575" rIns="93150"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772669"/>
            <a:ext cx="3037840" cy="461804"/>
          </a:xfrm>
          <a:prstGeom prst="rect">
            <a:avLst/>
          </a:prstGeom>
          <a:noFill/>
          <a:ln>
            <a:noFill/>
          </a:ln>
        </p:spPr>
        <p:txBody>
          <a:bodyPr spcFirstLastPara="1" wrap="square" lIns="93150" tIns="46575" rIns="93150"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1: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107" name="Google Shape;107;p1: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9: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95" name="Google Shape;195;p9: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0: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06" name="Google Shape;206;p10: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1: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p11: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218" name="Google Shape;218;p11: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3: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9" name="Google Shape;229;p13: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230" name="Google Shape;230;p13: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5: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41" name="Google Shape;241;p15: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17: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49" name="Google Shape;249;p17: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8: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57" name="Google Shape;257;p18: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19: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68" name="Google Shape;268;p19: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20: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78" name="Google Shape;278;p20: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21: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89" name="Google Shape;289;p21: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13" name="Google Shape;113;p2: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22: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98" name="Google Shape;298;p22: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23: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06" name="Google Shape;306;p23: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99320b995b_0_40:notes"/>
          <p:cNvSpPr txBox="1">
            <a:spLocks noGrp="1"/>
          </p:cNvSpPr>
          <p:nvPr>
            <p:ph type="body" idx="1"/>
          </p:nvPr>
        </p:nvSpPr>
        <p:spPr>
          <a:xfrm>
            <a:off x="701040" y="4387136"/>
            <a:ext cx="5608200" cy="4156200"/>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17" name="Google Shape;317;g99320b995b_0_40:notes"/>
          <p:cNvSpPr>
            <a:spLocks noGrp="1" noRot="1" noChangeAspect="1"/>
          </p:cNvSpPr>
          <p:nvPr>
            <p:ph type="sldImg" idx="2"/>
          </p:nvPr>
        </p:nvSpPr>
        <p:spPr>
          <a:xfrm>
            <a:off x="425450" y="692150"/>
            <a:ext cx="6159600" cy="34638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99320b995b_0_30:notes"/>
          <p:cNvSpPr txBox="1">
            <a:spLocks noGrp="1"/>
          </p:cNvSpPr>
          <p:nvPr>
            <p:ph type="body" idx="1"/>
          </p:nvPr>
        </p:nvSpPr>
        <p:spPr>
          <a:xfrm>
            <a:off x="701040" y="4387136"/>
            <a:ext cx="5608200" cy="4156200"/>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28" name="Google Shape;328;g99320b995b_0_30:notes"/>
          <p:cNvSpPr>
            <a:spLocks noGrp="1" noRot="1" noChangeAspect="1"/>
          </p:cNvSpPr>
          <p:nvPr>
            <p:ph type="sldImg" idx="2"/>
          </p:nvPr>
        </p:nvSpPr>
        <p:spPr>
          <a:xfrm>
            <a:off x="425450" y="692150"/>
            <a:ext cx="6159600" cy="34638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26: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39" name="Google Shape;339;p26: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27: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50" name="Google Shape;350;p27: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28: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61" name="Google Shape;361;p28: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9a08938963_0_7:notes"/>
          <p:cNvSpPr txBox="1">
            <a:spLocks noGrp="1"/>
          </p:cNvSpPr>
          <p:nvPr>
            <p:ph type="body" idx="1"/>
          </p:nvPr>
        </p:nvSpPr>
        <p:spPr>
          <a:xfrm>
            <a:off x="701040" y="4387136"/>
            <a:ext cx="5608200" cy="4156200"/>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72" name="Google Shape;372;g9a08938963_0_7:notes"/>
          <p:cNvSpPr>
            <a:spLocks noGrp="1" noRot="1" noChangeAspect="1"/>
          </p:cNvSpPr>
          <p:nvPr>
            <p:ph type="sldImg" idx="2"/>
          </p:nvPr>
        </p:nvSpPr>
        <p:spPr>
          <a:xfrm>
            <a:off x="425450" y="692150"/>
            <a:ext cx="6159600" cy="34638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9a08938963_0_14:notes"/>
          <p:cNvSpPr txBox="1">
            <a:spLocks noGrp="1"/>
          </p:cNvSpPr>
          <p:nvPr>
            <p:ph type="body" idx="1"/>
          </p:nvPr>
        </p:nvSpPr>
        <p:spPr>
          <a:xfrm>
            <a:off x="701040" y="4387136"/>
            <a:ext cx="5608200" cy="4156200"/>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80" name="Google Shape;380;g9a08938963_0_14:notes"/>
          <p:cNvSpPr>
            <a:spLocks noGrp="1" noRot="1" noChangeAspect="1"/>
          </p:cNvSpPr>
          <p:nvPr>
            <p:ph type="sldImg" idx="2"/>
          </p:nvPr>
        </p:nvSpPr>
        <p:spPr>
          <a:xfrm>
            <a:off x="425450" y="692150"/>
            <a:ext cx="6159600" cy="34638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31: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88" name="Google Shape;388;p31: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3: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21" name="Google Shape;121;p3: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p33: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98" name="Google Shape;398;p33: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32: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09" name="Google Shape;409;p32: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p34: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20" name="Google Shape;420;p34: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p38: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1" name="Google Shape;431;p38: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432" name="Google Shape;432;p38: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33</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p39: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1" name="Google Shape;441;p39: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442" name="Google Shape;442;p39: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Google Shape;450;p40: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1" name="Google Shape;451;p40: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452" name="Google Shape;452;p40: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35</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p41: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60" name="Google Shape;460;p41: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p:cNvGrpSpPr/>
        <p:nvPr/>
      </p:nvGrpSpPr>
      <p:grpSpPr>
        <a:xfrm>
          <a:off x="0" y="0"/>
          <a:ext cx="0" cy="0"/>
          <a:chOff x="0" y="0"/>
          <a:chExt cx="0" cy="0"/>
        </a:xfrm>
      </p:grpSpPr>
      <p:sp>
        <p:nvSpPr>
          <p:cNvPr id="467" name="Google Shape;467;p42: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68" name="Google Shape;468;p42: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Google Shape;475;p43: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76" name="Google Shape;476;p43: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2"/>
        <p:cNvGrpSpPr/>
        <p:nvPr/>
      </p:nvGrpSpPr>
      <p:grpSpPr>
        <a:xfrm>
          <a:off x="0" y="0"/>
          <a:ext cx="0" cy="0"/>
          <a:chOff x="0" y="0"/>
          <a:chExt cx="0" cy="0"/>
        </a:xfrm>
      </p:grpSpPr>
      <p:sp>
        <p:nvSpPr>
          <p:cNvPr id="483" name="Google Shape;483;p44: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84" name="Google Shape;484;p44: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99320b995b_0_8:notes"/>
          <p:cNvSpPr>
            <a:spLocks noGrp="1" noRot="1" noChangeAspect="1"/>
          </p:cNvSpPr>
          <p:nvPr>
            <p:ph type="sldImg" idx="2"/>
          </p:nvPr>
        </p:nvSpPr>
        <p:spPr>
          <a:xfrm>
            <a:off x="425450" y="692150"/>
            <a:ext cx="6159600" cy="3463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g99320b995b_0_8:notes"/>
          <p:cNvSpPr txBox="1">
            <a:spLocks noGrp="1"/>
          </p:cNvSpPr>
          <p:nvPr>
            <p:ph type="body" idx="1"/>
          </p:nvPr>
        </p:nvSpPr>
        <p:spPr>
          <a:xfrm>
            <a:off x="701040" y="4387136"/>
            <a:ext cx="5608200" cy="415620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33" name="Google Shape;133;g99320b995b_0_8:notes"/>
          <p:cNvSpPr txBox="1">
            <a:spLocks noGrp="1"/>
          </p:cNvSpPr>
          <p:nvPr>
            <p:ph type="sldNum" idx="12"/>
          </p:nvPr>
        </p:nvSpPr>
        <p:spPr>
          <a:xfrm>
            <a:off x="3970938" y="8772669"/>
            <a:ext cx="3037800" cy="461700"/>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p45: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92" name="Google Shape;492;p45: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Google Shape;499;p46: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00" name="Google Shape;500;p46: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p47: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11" name="Google Shape;511;p47: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7"/>
        <p:cNvGrpSpPr/>
        <p:nvPr/>
      </p:nvGrpSpPr>
      <p:grpSpPr>
        <a:xfrm>
          <a:off x="0" y="0"/>
          <a:ext cx="0" cy="0"/>
          <a:chOff x="0" y="0"/>
          <a:chExt cx="0" cy="0"/>
        </a:xfrm>
      </p:grpSpPr>
      <p:sp>
        <p:nvSpPr>
          <p:cNvPr id="518" name="Google Shape;518;p48: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9" name="Google Shape;519;p48: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520" name="Google Shape;520;p48: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43</a:t>
            </a:fld>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8"/>
        <p:cNvGrpSpPr/>
        <p:nvPr/>
      </p:nvGrpSpPr>
      <p:grpSpPr>
        <a:xfrm>
          <a:off x="0" y="0"/>
          <a:ext cx="0" cy="0"/>
          <a:chOff x="0" y="0"/>
          <a:chExt cx="0" cy="0"/>
        </a:xfrm>
      </p:grpSpPr>
      <p:sp>
        <p:nvSpPr>
          <p:cNvPr id="529" name="Google Shape;529;p49: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30" name="Google Shape;530;p49: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p50: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39" name="Google Shape;539;p50: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8"/>
        <p:cNvGrpSpPr/>
        <p:nvPr/>
      </p:nvGrpSpPr>
      <p:grpSpPr>
        <a:xfrm>
          <a:off x="0" y="0"/>
          <a:ext cx="0" cy="0"/>
          <a:chOff x="0" y="0"/>
          <a:chExt cx="0" cy="0"/>
        </a:xfrm>
      </p:grpSpPr>
      <p:sp>
        <p:nvSpPr>
          <p:cNvPr id="549" name="Google Shape;549;p51: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50" name="Google Shape;550;p51: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
        <p:cNvGrpSpPr/>
        <p:nvPr/>
      </p:nvGrpSpPr>
      <p:grpSpPr>
        <a:xfrm>
          <a:off x="0" y="0"/>
          <a:ext cx="0" cy="0"/>
          <a:chOff x="0" y="0"/>
          <a:chExt cx="0" cy="0"/>
        </a:xfrm>
      </p:grpSpPr>
      <p:sp>
        <p:nvSpPr>
          <p:cNvPr id="559" name="Google Shape;559;p52: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60" name="Google Shape;560;p52: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Google Shape;570;p53: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71" name="Google Shape;571;p53: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g96d39ba679_0_15:notes"/>
          <p:cNvSpPr txBox="1">
            <a:spLocks noGrp="1"/>
          </p:cNvSpPr>
          <p:nvPr>
            <p:ph type="body" idx="1"/>
          </p:nvPr>
        </p:nvSpPr>
        <p:spPr>
          <a:xfrm>
            <a:off x="701040" y="4387136"/>
            <a:ext cx="5608200" cy="4156200"/>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82" name="Google Shape;582;g96d39ba679_0_15:notes"/>
          <p:cNvSpPr>
            <a:spLocks noGrp="1" noRot="1" noChangeAspect="1"/>
          </p:cNvSpPr>
          <p:nvPr>
            <p:ph type="sldImg" idx="2"/>
          </p:nvPr>
        </p:nvSpPr>
        <p:spPr>
          <a:xfrm>
            <a:off x="425450" y="692150"/>
            <a:ext cx="6159600" cy="34638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99320b995b_0_19:notes"/>
          <p:cNvSpPr>
            <a:spLocks noGrp="1" noRot="1" noChangeAspect="1"/>
          </p:cNvSpPr>
          <p:nvPr>
            <p:ph type="sldImg" idx="2"/>
          </p:nvPr>
        </p:nvSpPr>
        <p:spPr>
          <a:xfrm>
            <a:off x="425450" y="692150"/>
            <a:ext cx="6159600" cy="3463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99320b995b_0_19:notes"/>
          <p:cNvSpPr txBox="1">
            <a:spLocks noGrp="1"/>
          </p:cNvSpPr>
          <p:nvPr>
            <p:ph type="body" idx="1"/>
          </p:nvPr>
        </p:nvSpPr>
        <p:spPr>
          <a:xfrm>
            <a:off x="701040" y="4387136"/>
            <a:ext cx="5608200" cy="415620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45" name="Google Shape;145;g99320b995b_0_19:notes"/>
          <p:cNvSpPr txBox="1">
            <a:spLocks noGrp="1"/>
          </p:cNvSpPr>
          <p:nvPr>
            <p:ph type="sldNum" idx="12"/>
          </p:nvPr>
        </p:nvSpPr>
        <p:spPr>
          <a:xfrm>
            <a:off x="3970938" y="8772669"/>
            <a:ext cx="3037800" cy="461700"/>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1"/>
        <p:cNvGrpSpPr/>
        <p:nvPr/>
      </p:nvGrpSpPr>
      <p:grpSpPr>
        <a:xfrm>
          <a:off x="0" y="0"/>
          <a:ext cx="0" cy="0"/>
          <a:chOff x="0" y="0"/>
          <a:chExt cx="0" cy="0"/>
        </a:xfrm>
      </p:grpSpPr>
      <p:sp>
        <p:nvSpPr>
          <p:cNvPr id="592" name="Google Shape;592;g96d39ba679_0_25:notes"/>
          <p:cNvSpPr txBox="1">
            <a:spLocks noGrp="1"/>
          </p:cNvSpPr>
          <p:nvPr>
            <p:ph type="body" idx="1"/>
          </p:nvPr>
        </p:nvSpPr>
        <p:spPr>
          <a:xfrm>
            <a:off x="701040" y="4387136"/>
            <a:ext cx="5608200" cy="4156200"/>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93" name="Google Shape;593;g96d39ba679_0_25:notes"/>
          <p:cNvSpPr>
            <a:spLocks noGrp="1" noRot="1" noChangeAspect="1"/>
          </p:cNvSpPr>
          <p:nvPr>
            <p:ph type="sldImg" idx="2"/>
          </p:nvPr>
        </p:nvSpPr>
        <p:spPr>
          <a:xfrm>
            <a:off x="425450" y="692150"/>
            <a:ext cx="6159600" cy="34638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5"/>
        <p:cNvGrpSpPr/>
        <p:nvPr/>
      </p:nvGrpSpPr>
      <p:grpSpPr>
        <a:xfrm>
          <a:off x="0" y="0"/>
          <a:ext cx="0" cy="0"/>
          <a:chOff x="0" y="0"/>
          <a:chExt cx="0" cy="0"/>
        </a:xfrm>
      </p:grpSpPr>
      <p:sp>
        <p:nvSpPr>
          <p:cNvPr id="606" name="Google Shape;606;p58: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607" name="Google Shape;607;p58: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3"/>
        <p:cNvGrpSpPr/>
        <p:nvPr/>
      </p:nvGrpSpPr>
      <p:grpSpPr>
        <a:xfrm>
          <a:off x="0" y="0"/>
          <a:ext cx="0" cy="0"/>
          <a:chOff x="0" y="0"/>
          <a:chExt cx="0" cy="0"/>
        </a:xfrm>
      </p:grpSpPr>
      <p:sp>
        <p:nvSpPr>
          <p:cNvPr id="614" name="Google Shape;614;p59: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615" name="Google Shape;615;p59: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Google Shape;623;p65: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24" name="Google Shape;624;p65: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625" name="Google Shape;625;p65: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53</a:t>
            </a:fld>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4"/>
        <p:cNvGrpSpPr/>
        <p:nvPr/>
      </p:nvGrpSpPr>
      <p:grpSpPr>
        <a:xfrm>
          <a:off x="0" y="0"/>
          <a:ext cx="0" cy="0"/>
          <a:chOff x="0" y="0"/>
          <a:chExt cx="0" cy="0"/>
        </a:xfrm>
      </p:grpSpPr>
      <p:sp>
        <p:nvSpPr>
          <p:cNvPr id="635" name="Google Shape;635;g9923c5e6f5_0_32:notes"/>
          <p:cNvSpPr>
            <a:spLocks noGrp="1" noRot="1" noChangeAspect="1"/>
          </p:cNvSpPr>
          <p:nvPr>
            <p:ph type="sldImg" idx="2"/>
          </p:nvPr>
        </p:nvSpPr>
        <p:spPr>
          <a:xfrm>
            <a:off x="425450" y="692150"/>
            <a:ext cx="6159600" cy="3463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36" name="Google Shape;636;g9923c5e6f5_0_32:notes"/>
          <p:cNvSpPr txBox="1">
            <a:spLocks noGrp="1"/>
          </p:cNvSpPr>
          <p:nvPr>
            <p:ph type="body" idx="1"/>
          </p:nvPr>
        </p:nvSpPr>
        <p:spPr>
          <a:xfrm>
            <a:off x="701040" y="4387136"/>
            <a:ext cx="5608200" cy="415620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637" name="Google Shape;637;g9923c5e6f5_0_32:notes"/>
          <p:cNvSpPr txBox="1">
            <a:spLocks noGrp="1"/>
          </p:cNvSpPr>
          <p:nvPr>
            <p:ph type="sldNum" idx="12"/>
          </p:nvPr>
        </p:nvSpPr>
        <p:spPr>
          <a:xfrm>
            <a:off x="3970938" y="8772669"/>
            <a:ext cx="3037800" cy="461700"/>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54</a:t>
            </a:fld>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6"/>
        <p:cNvGrpSpPr/>
        <p:nvPr/>
      </p:nvGrpSpPr>
      <p:grpSpPr>
        <a:xfrm>
          <a:off x="0" y="0"/>
          <a:ext cx="0" cy="0"/>
          <a:chOff x="0" y="0"/>
          <a:chExt cx="0" cy="0"/>
        </a:xfrm>
      </p:grpSpPr>
      <p:sp>
        <p:nvSpPr>
          <p:cNvPr id="647" name="Google Shape;647;g99320b995b_0_62:notes"/>
          <p:cNvSpPr>
            <a:spLocks noGrp="1" noRot="1" noChangeAspect="1"/>
          </p:cNvSpPr>
          <p:nvPr>
            <p:ph type="sldImg" idx="2"/>
          </p:nvPr>
        </p:nvSpPr>
        <p:spPr>
          <a:xfrm>
            <a:off x="425450" y="692150"/>
            <a:ext cx="6159600" cy="3463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48" name="Google Shape;648;g99320b995b_0_62:notes"/>
          <p:cNvSpPr txBox="1">
            <a:spLocks noGrp="1"/>
          </p:cNvSpPr>
          <p:nvPr>
            <p:ph type="body" idx="1"/>
          </p:nvPr>
        </p:nvSpPr>
        <p:spPr>
          <a:xfrm>
            <a:off x="701040" y="4387136"/>
            <a:ext cx="5608200" cy="4156200"/>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649" name="Google Shape;649;g99320b995b_0_62:notes"/>
          <p:cNvSpPr txBox="1">
            <a:spLocks noGrp="1"/>
          </p:cNvSpPr>
          <p:nvPr>
            <p:ph type="sldNum" idx="12"/>
          </p:nvPr>
        </p:nvSpPr>
        <p:spPr>
          <a:xfrm>
            <a:off x="3970938" y="8772669"/>
            <a:ext cx="3037800" cy="461700"/>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55</a:t>
            </a:fld>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8"/>
        <p:cNvGrpSpPr/>
        <p:nvPr/>
      </p:nvGrpSpPr>
      <p:grpSpPr>
        <a:xfrm>
          <a:off x="0" y="0"/>
          <a:ext cx="0" cy="0"/>
          <a:chOff x="0" y="0"/>
          <a:chExt cx="0" cy="0"/>
        </a:xfrm>
      </p:grpSpPr>
      <p:sp>
        <p:nvSpPr>
          <p:cNvPr id="659" name="Google Shape;659;p61: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660" name="Google Shape;660;p61: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7"/>
        <p:cNvGrpSpPr/>
        <p:nvPr/>
      </p:nvGrpSpPr>
      <p:grpSpPr>
        <a:xfrm>
          <a:off x="0" y="0"/>
          <a:ext cx="0" cy="0"/>
          <a:chOff x="0" y="0"/>
          <a:chExt cx="0" cy="0"/>
        </a:xfrm>
      </p:grpSpPr>
      <p:sp>
        <p:nvSpPr>
          <p:cNvPr id="668" name="Google Shape;668;p67: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69" name="Google Shape;669;p67: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670" name="Google Shape;670;p67: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57</a:t>
            </a:fld>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9"/>
        <p:cNvGrpSpPr/>
        <p:nvPr/>
      </p:nvGrpSpPr>
      <p:grpSpPr>
        <a:xfrm>
          <a:off x="0" y="0"/>
          <a:ext cx="0" cy="0"/>
          <a:chOff x="0" y="0"/>
          <a:chExt cx="0" cy="0"/>
        </a:xfrm>
      </p:grpSpPr>
      <p:sp>
        <p:nvSpPr>
          <p:cNvPr id="680" name="Google Shape;680;p69: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1" name="Google Shape;681;p69: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682" name="Google Shape;682;p69: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58</a:t>
            </a:fld>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1"/>
        <p:cNvGrpSpPr/>
        <p:nvPr/>
      </p:nvGrpSpPr>
      <p:grpSpPr>
        <a:xfrm>
          <a:off x="0" y="0"/>
          <a:ext cx="0" cy="0"/>
          <a:chOff x="0" y="0"/>
          <a:chExt cx="0" cy="0"/>
        </a:xfrm>
      </p:grpSpPr>
      <p:sp>
        <p:nvSpPr>
          <p:cNvPr id="692" name="Google Shape;692;p70: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93" name="Google Shape;693;p70: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694" name="Google Shape;694;p70: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59</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5: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56" name="Google Shape;156;p5: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3"/>
        <p:cNvGrpSpPr/>
        <p:nvPr/>
      </p:nvGrpSpPr>
      <p:grpSpPr>
        <a:xfrm>
          <a:off x="0" y="0"/>
          <a:ext cx="0" cy="0"/>
          <a:chOff x="0" y="0"/>
          <a:chExt cx="0" cy="0"/>
        </a:xfrm>
      </p:grpSpPr>
      <p:sp>
        <p:nvSpPr>
          <p:cNvPr id="704" name="Google Shape;704;p71: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5" name="Google Shape;705;p71: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706" name="Google Shape;706;p71: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60</a:t>
            </a:fld>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p72: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7" name="Google Shape;717;p72: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718" name="Google Shape;718;p72: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61</a:t>
            </a:fld>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Google Shape;726;p73: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27" name="Google Shape;727;p73: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728" name="Google Shape;728;p73: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62</a:t>
            </a:fld>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Google Shape;736;p74: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37" name="Google Shape;737;p74:notes"/>
          <p:cNvSpPr txBox="1">
            <a:spLocks noGrp="1"/>
          </p:cNvSpPr>
          <p:nvPr>
            <p:ph type="body" idx="1"/>
          </p:nvPr>
        </p:nvSpPr>
        <p:spPr>
          <a:xfrm>
            <a:off x="701040" y="4387136"/>
            <a:ext cx="5608320" cy="4156234"/>
          </a:xfrm>
          <a:prstGeom prst="rect">
            <a:avLst/>
          </a:prstGeom>
          <a:noFill/>
          <a:ln>
            <a:noFill/>
          </a:ln>
        </p:spPr>
        <p:txBody>
          <a:bodyPr spcFirstLastPara="1" wrap="square" lIns="93150" tIns="46575" rIns="93150" bIns="46575" anchor="t" anchorCtr="0">
            <a:normAutofit/>
          </a:bodyPr>
          <a:lstStyle/>
          <a:p>
            <a:pPr marL="0" lvl="0" indent="0" algn="l" rtl="0">
              <a:spcBef>
                <a:spcPts val="0"/>
              </a:spcBef>
              <a:spcAft>
                <a:spcPts val="0"/>
              </a:spcAft>
              <a:buNone/>
            </a:pPr>
            <a:endParaRPr/>
          </a:p>
        </p:txBody>
      </p:sp>
      <p:sp>
        <p:nvSpPr>
          <p:cNvPr id="738" name="Google Shape;738;p74:notes"/>
          <p:cNvSpPr txBox="1">
            <a:spLocks noGrp="1"/>
          </p:cNvSpPr>
          <p:nvPr>
            <p:ph type="sldNum" idx="12"/>
          </p:nvPr>
        </p:nvSpPr>
        <p:spPr>
          <a:xfrm>
            <a:off x="3970938" y="8772669"/>
            <a:ext cx="3037840" cy="461804"/>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63</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6: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67" name="Google Shape;167;p6: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7: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75" name="Google Shape;175;p7: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387136"/>
            <a:ext cx="5608320" cy="4156234"/>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84" name="Google Shape;184;p8:notes"/>
          <p:cNvSpPr>
            <a:spLocks noGrp="1" noRot="1" noChangeAspect="1"/>
          </p:cNvSpPr>
          <p:nvPr>
            <p:ph type="sldImg" idx="2"/>
          </p:nvPr>
        </p:nvSpPr>
        <p:spPr>
          <a:xfrm>
            <a:off x="425450"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2"/>
        </a:solidFill>
        <a:effectLst/>
      </p:bgPr>
    </p:bg>
    <p:spTree>
      <p:nvGrpSpPr>
        <p:cNvPr id="1" name="Shape 15"/>
        <p:cNvGrpSpPr/>
        <p:nvPr/>
      </p:nvGrpSpPr>
      <p:grpSpPr>
        <a:xfrm>
          <a:off x="0" y="0"/>
          <a:ext cx="0" cy="0"/>
          <a:chOff x="0" y="0"/>
          <a:chExt cx="0" cy="0"/>
        </a:xfrm>
      </p:grpSpPr>
      <p:sp>
        <p:nvSpPr>
          <p:cNvPr id="16" name="Google Shape;16;p79"/>
          <p:cNvSpPr txBox="1">
            <a:spLocks noGrp="1"/>
          </p:cNvSpPr>
          <p:nvPr>
            <p:ph type="ctrTitle"/>
          </p:nvPr>
        </p:nvSpPr>
        <p:spPr>
          <a:xfrm>
            <a:off x="1600200" y="2386744"/>
            <a:ext cx="8991600" cy="164592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79"/>
          <p:cNvSpPr txBox="1">
            <a:spLocks noGrp="1"/>
          </p:cNvSpPr>
          <p:nvPr>
            <p:ph type="subTitle" idx="1"/>
          </p:nvPr>
        </p:nvSpPr>
        <p:spPr>
          <a:xfrm>
            <a:off x="2695194" y="4352544"/>
            <a:ext cx="6801612" cy="1239894"/>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a:endParaRPr/>
          </a:p>
        </p:txBody>
      </p:sp>
      <p:sp>
        <p:nvSpPr>
          <p:cNvPr id="18" name="Google Shape;18;p79"/>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79"/>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79"/>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solidFill>
                <a:srgbClr val="B05A2A"/>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87"/>
          <p:cNvSpPr/>
          <p:nvPr/>
        </p:nvSpPr>
        <p:spPr>
          <a:xfrm>
            <a:off x="0" y="0"/>
            <a:ext cx="6096000"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87"/>
          <p:cNvSpPr txBox="1">
            <a:spLocks noGrp="1"/>
          </p:cNvSpPr>
          <p:nvPr>
            <p:ph type="title"/>
          </p:nvPr>
        </p:nvSpPr>
        <p:spPr>
          <a:xfrm>
            <a:off x="804672" y="2243828"/>
            <a:ext cx="4486800" cy="1141500"/>
          </a:xfrm>
          <a:prstGeom prst="rect">
            <a:avLst/>
          </a:prstGeom>
          <a:solidFill>
            <a:srgbClr val="FFFFFF"/>
          </a:solidFill>
          <a:ln w="9525" cap="flat" cmpd="sng">
            <a:solidFill>
              <a:srgbClr val="404040"/>
            </a:solidFill>
            <a:prstDash val="solid"/>
            <a:round/>
            <a:headEnd type="none" w="sm" len="sm"/>
            <a:tailEnd type="none" w="sm" len="sm"/>
          </a:ln>
        </p:spPr>
        <p:txBody>
          <a:bodyPr spcFirstLastPara="1" wrap="square" lIns="182875" tIns="182875" rIns="182875" bIns="182875" anchor="ctr" anchorCtr="1">
            <a:noAutofit/>
          </a:bodyPr>
          <a:lstStyle>
            <a:lvl1pPr lvl="0" algn="ctr" rtl="0">
              <a:lnSpc>
                <a:spcPct val="90000"/>
              </a:lnSpc>
              <a:spcBef>
                <a:spcPts val="0"/>
              </a:spcBef>
              <a:spcAft>
                <a:spcPts val="0"/>
              </a:spcAft>
              <a:buClr>
                <a:srgbClr val="262626"/>
              </a:buClr>
              <a:buSzPts val="2200"/>
              <a:buFont typeface="Gill Sans"/>
              <a:buNone/>
              <a:defRPr sz="2200">
                <a:solidFill>
                  <a:srgbClr val="262626"/>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9" name="Google Shape;79;p87"/>
          <p:cNvSpPr txBox="1">
            <a:spLocks noGrp="1"/>
          </p:cNvSpPr>
          <p:nvPr>
            <p:ph type="body" idx="1"/>
          </p:nvPr>
        </p:nvSpPr>
        <p:spPr>
          <a:xfrm>
            <a:off x="6736080" y="804672"/>
            <a:ext cx="4815900" cy="5248800"/>
          </a:xfrm>
          <a:prstGeom prst="rect">
            <a:avLst/>
          </a:prstGeom>
          <a:noFill/>
          <a:ln>
            <a:noFill/>
          </a:ln>
        </p:spPr>
        <p:txBody>
          <a:bodyPr spcFirstLastPara="1" wrap="square" lIns="91425" tIns="45700" rIns="91425" bIns="45700" anchor="t" anchorCtr="0">
            <a:noAutofit/>
          </a:bodyPr>
          <a:lstStyle>
            <a:lvl1pPr marL="457200" lvl="0" indent="-349250" algn="l" rtl="0">
              <a:lnSpc>
                <a:spcPct val="100000"/>
              </a:lnSpc>
              <a:spcBef>
                <a:spcPts val="1000"/>
              </a:spcBef>
              <a:spcAft>
                <a:spcPts val="0"/>
              </a:spcAft>
              <a:buSzPts val="1900"/>
              <a:buChar char="•"/>
              <a:defRPr sz="1900">
                <a:solidFill>
                  <a:schemeClr val="dk1"/>
                </a:solidFill>
              </a:defRPr>
            </a:lvl1pPr>
            <a:lvl2pPr marL="914400" lvl="1" indent="-330200" algn="l" rtl="0">
              <a:lnSpc>
                <a:spcPct val="100000"/>
              </a:lnSpc>
              <a:spcBef>
                <a:spcPts val="1000"/>
              </a:spcBef>
              <a:spcAft>
                <a:spcPts val="0"/>
              </a:spcAft>
              <a:buSzPts val="1600"/>
              <a:buChar char="•"/>
              <a:defRPr sz="1600">
                <a:solidFill>
                  <a:schemeClr val="dk1"/>
                </a:solidFill>
              </a:defRPr>
            </a:lvl2pPr>
            <a:lvl3pPr marL="1371600" lvl="2" indent="-330200" algn="l" rtl="0">
              <a:lnSpc>
                <a:spcPct val="100000"/>
              </a:lnSpc>
              <a:spcBef>
                <a:spcPts val="1000"/>
              </a:spcBef>
              <a:spcAft>
                <a:spcPts val="0"/>
              </a:spcAft>
              <a:buSzPts val="1600"/>
              <a:buChar char="•"/>
              <a:defRPr sz="1600">
                <a:solidFill>
                  <a:schemeClr val="dk1"/>
                </a:solidFill>
              </a:defRPr>
            </a:lvl3pPr>
            <a:lvl4pPr marL="1828800" lvl="3" indent="-330200" algn="l" rtl="0">
              <a:lnSpc>
                <a:spcPct val="100000"/>
              </a:lnSpc>
              <a:spcBef>
                <a:spcPts val="1000"/>
              </a:spcBef>
              <a:spcAft>
                <a:spcPts val="0"/>
              </a:spcAft>
              <a:buSzPts val="1600"/>
              <a:buChar char="•"/>
              <a:defRPr sz="1600">
                <a:solidFill>
                  <a:schemeClr val="dk1"/>
                </a:solidFill>
              </a:defRPr>
            </a:lvl4pPr>
            <a:lvl5pPr marL="2286000" lvl="4" indent="-330200" algn="l" rtl="0">
              <a:lnSpc>
                <a:spcPct val="100000"/>
              </a:lnSpc>
              <a:spcBef>
                <a:spcPts val="1000"/>
              </a:spcBef>
              <a:spcAft>
                <a:spcPts val="0"/>
              </a:spcAft>
              <a:buSzPts val="1600"/>
              <a:buChar char="•"/>
              <a:defRPr sz="1600">
                <a:solidFill>
                  <a:schemeClr val="dk1"/>
                </a:solidFill>
              </a:defRPr>
            </a:lvl5pPr>
            <a:lvl6pPr marL="2743200" lvl="5" indent="-330200" algn="l" rtl="0">
              <a:lnSpc>
                <a:spcPct val="100000"/>
              </a:lnSpc>
              <a:spcBef>
                <a:spcPts val="1000"/>
              </a:spcBef>
              <a:spcAft>
                <a:spcPts val="0"/>
              </a:spcAft>
              <a:buSzPts val="1600"/>
              <a:buChar char="•"/>
              <a:defRPr sz="1600"/>
            </a:lvl6pPr>
            <a:lvl7pPr marL="3200400" lvl="6" indent="-330200" algn="l" rtl="0">
              <a:lnSpc>
                <a:spcPct val="100000"/>
              </a:lnSpc>
              <a:spcBef>
                <a:spcPts val="1000"/>
              </a:spcBef>
              <a:spcAft>
                <a:spcPts val="0"/>
              </a:spcAft>
              <a:buSzPts val="1600"/>
              <a:buChar char="•"/>
              <a:defRPr sz="1600"/>
            </a:lvl7pPr>
            <a:lvl8pPr marL="3657600" lvl="7" indent="-330200" algn="l" rtl="0">
              <a:lnSpc>
                <a:spcPct val="100000"/>
              </a:lnSpc>
              <a:spcBef>
                <a:spcPts val="1000"/>
              </a:spcBef>
              <a:spcAft>
                <a:spcPts val="0"/>
              </a:spcAft>
              <a:buSzPts val="1600"/>
              <a:buChar char="•"/>
              <a:defRPr sz="1600"/>
            </a:lvl8pPr>
            <a:lvl9pPr marL="4114800" lvl="8" indent="-330200" algn="l" rtl="0">
              <a:lnSpc>
                <a:spcPct val="100000"/>
              </a:lnSpc>
              <a:spcBef>
                <a:spcPts val="1000"/>
              </a:spcBef>
              <a:spcAft>
                <a:spcPts val="0"/>
              </a:spcAft>
              <a:buSzPts val="1600"/>
              <a:buChar char="•"/>
              <a:defRPr sz="1600"/>
            </a:lvl9pPr>
          </a:lstStyle>
          <a:p>
            <a:endParaRPr/>
          </a:p>
        </p:txBody>
      </p:sp>
      <p:sp>
        <p:nvSpPr>
          <p:cNvPr id="80" name="Google Shape;80;p87"/>
          <p:cNvSpPr txBox="1">
            <a:spLocks noGrp="1"/>
          </p:cNvSpPr>
          <p:nvPr>
            <p:ph type="body" idx="2"/>
          </p:nvPr>
        </p:nvSpPr>
        <p:spPr>
          <a:xfrm>
            <a:off x="1115568" y="3549918"/>
            <a:ext cx="3794700" cy="2193900"/>
          </a:xfrm>
          <a:prstGeom prst="rect">
            <a:avLst/>
          </a:prstGeom>
          <a:noFill/>
          <a:ln>
            <a:noFill/>
          </a:ln>
        </p:spPr>
        <p:txBody>
          <a:bodyPr spcFirstLastPara="1" wrap="square" lIns="91425" tIns="45700" rIns="91425" bIns="45700" anchor="t" anchorCtr="1">
            <a:noAutofit/>
          </a:bodyPr>
          <a:lstStyle>
            <a:lvl1pPr marL="457200" lvl="0" indent="-228600" algn="ctr" rtl="0">
              <a:lnSpc>
                <a:spcPct val="100000"/>
              </a:lnSpc>
              <a:spcBef>
                <a:spcPts val="1000"/>
              </a:spcBef>
              <a:spcAft>
                <a:spcPts val="0"/>
              </a:spcAft>
              <a:buSzPts val="1500"/>
              <a:buNone/>
              <a:defRPr sz="1500">
                <a:solidFill>
                  <a:srgbClr val="FFFFFF"/>
                </a:solidFill>
              </a:defRPr>
            </a:lvl1pPr>
            <a:lvl2pPr marL="914400" lvl="1" indent="-228600" algn="l" rtl="0">
              <a:lnSpc>
                <a:spcPct val="100000"/>
              </a:lnSpc>
              <a:spcBef>
                <a:spcPts val="1000"/>
              </a:spcBef>
              <a:spcAft>
                <a:spcPts val="0"/>
              </a:spcAft>
              <a:buSzPts val="1400"/>
              <a:buNone/>
              <a:defRPr sz="1400"/>
            </a:lvl2pPr>
            <a:lvl3pPr marL="1371600" lvl="2" indent="-228600" algn="l" rtl="0">
              <a:lnSpc>
                <a:spcPct val="100000"/>
              </a:lnSpc>
              <a:spcBef>
                <a:spcPts val="1000"/>
              </a:spcBef>
              <a:spcAft>
                <a:spcPts val="0"/>
              </a:spcAft>
              <a:buSzPts val="1200"/>
              <a:buNone/>
              <a:defRPr sz="1200"/>
            </a:lvl3pPr>
            <a:lvl4pPr marL="1828800" lvl="3" indent="-228600" algn="l" rtl="0">
              <a:lnSpc>
                <a:spcPct val="100000"/>
              </a:lnSpc>
              <a:spcBef>
                <a:spcPts val="1000"/>
              </a:spcBef>
              <a:spcAft>
                <a:spcPts val="0"/>
              </a:spcAft>
              <a:buSzPts val="1000"/>
              <a:buNone/>
              <a:defRPr sz="1000"/>
            </a:lvl4pPr>
            <a:lvl5pPr marL="2286000" lvl="4" indent="-228600" algn="l" rtl="0">
              <a:lnSpc>
                <a:spcPct val="100000"/>
              </a:lnSpc>
              <a:spcBef>
                <a:spcPts val="1000"/>
              </a:spcBef>
              <a:spcAft>
                <a:spcPts val="0"/>
              </a:spcAft>
              <a:buSzPts val="1000"/>
              <a:buNone/>
              <a:defRPr sz="1000"/>
            </a:lvl5pPr>
            <a:lvl6pPr marL="2743200" lvl="5" indent="-228600" algn="l" rtl="0">
              <a:lnSpc>
                <a:spcPct val="100000"/>
              </a:lnSpc>
              <a:spcBef>
                <a:spcPts val="1000"/>
              </a:spcBef>
              <a:spcAft>
                <a:spcPts val="0"/>
              </a:spcAft>
              <a:buSzPts val="1000"/>
              <a:buNone/>
              <a:defRPr sz="1000"/>
            </a:lvl6pPr>
            <a:lvl7pPr marL="3200400" lvl="6" indent="-228600" algn="l" rtl="0">
              <a:lnSpc>
                <a:spcPct val="100000"/>
              </a:lnSpc>
              <a:spcBef>
                <a:spcPts val="1000"/>
              </a:spcBef>
              <a:spcAft>
                <a:spcPts val="0"/>
              </a:spcAft>
              <a:buSzPts val="1000"/>
              <a:buNone/>
              <a:defRPr sz="1000"/>
            </a:lvl7pPr>
            <a:lvl8pPr marL="3657600" lvl="7" indent="-228600" algn="l" rtl="0">
              <a:lnSpc>
                <a:spcPct val="100000"/>
              </a:lnSpc>
              <a:spcBef>
                <a:spcPts val="1000"/>
              </a:spcBef>
              <a:spcAft>
                <a:spcPts val="0"/>
              </a:spcAft>
              <a:buSzPts val="1000"/>
              <a:buNone/>
              <a:defRPr sz="1000"/>
            </a:lvl8pPr>
            <a:lvl9pPr marL="4114800" lvl="8" indent="-228600" algn="l" rtl="0">
              <a:lnSpc>
                <a:spcPct val="100000"/>
              </a:lnSpc>
              <a:spcBef>
                <a:spcPts val="1000"/>
              </a:spcBef>
              <a:spcAft>
                <a:spcPts val="0"/>
              </a:spcAft>
              <a:buSzPts val="1000"/>
              <a:buNone/>
              <a:defRPr sz="1000"/>
            </a:lvl9pPr>
          </a:lstStyle>
          <a:p>
            <a:endParaRPr/>
          </a:p>
        </p:txBody>
      </p:sp>
      <p:sp>
        <p:nvSpPr>
          <p:cNvPr id="81" name="Google Shape;81;p87"/>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2" name="Google Shape;82;p87"/>
          <p:cNvSpPr txBox="1">
            <a:spLocks noGrp="1"/>
          </p:cNvSpPr>
          <p:nvPr>
            <p:ph type="ftr" idx="11"/>
          </p:nvPr>
        </p:nvSpPr>
        <p:spPr>
          <a:xfrm>
            <a:off x="804672" y="6236208"/>
            <a:ext cx="5124900" cy="320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3" name="Google Shape;83;p87"/>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4"/>
        <p:cNvGrpSpPr/>
        <p:nvPr/>
      </p:nvGrpSpPr>
      <p:grpSpPr>
        <a:xfrm>
          <a:off x="0" y="0"/>
          <a:ext cx="0" cy="0"/>
          <a:chOff x="0" y="0"/>
          <a:chExt cx="0" cy="0"/>
        </a:xfrm>
      </p:grpSpPr>
      <p:sp>
        <p:nvSpPr>
          <p:cNvPr id="85" name="Google Shape;85;p88"/>
          <p:cNvSpPr/>
          <p:nvPr/>
        </p:nvSpPr>
        <p:spPr>
          <a:xfrm>
            <a:off x="0" y="0"/>
            <a:ext cx="6096000"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88"/>
          <p:cNvSpPr txBox="1">
            <a:spLocks noGrp="1"/>
          </p:cNvSpPr>
          <p:nvPr>
            <p:ph type="title"/>
          </p:nvPr>
        </p:nvSpPr>
        <p:spPr>
          <a:xfrm>
            <a:off x="808523" y="2243828"/>
            <a:ext cx="4494900" cy="1134600"/>
          </a:xfrm>
          <a:prstGeom prst="rect">
            <a:avLst/>
          </a:prstGeom>
          <a:solidFill>
            <a:srgbClr val="FFFFFF"/>
          </a:solidFill>
          <a:ln w="9525" cap="flat" cmpd="sng">
            <a:solidFill>
              <a:srgbClr val="404040"/>
            </a:solidFill>
            <a:prstDash val="solid"/>
            <a:round/>
            <a:headEnd type="none" w="sm" len="sm"/>
            <a:tailEnd type="none" w="sm" len="sm"/>
          </a:ln>
        </p:spPr>
        <p:txBody>
          <a:bodyPr spcFirstLastPara="1" wrap="square" lIns="182875" tIns="182875" rIns="182875" bIns="182875" anchor="ctr" anchorCtr="1">
            <a:noAutofit/>
          </a:bodyPr>
          <a:lstStyle>
            <a:lvl1pPr lvl="0" algn="ctr" rtl="0">
              <a:lnSpc>
                <a:spcPct val="90000"/>
              </a:lnSpc>
              <a:spcBef>
                <a:spcPts val="0"/>
              </a:spcBef>
              <a:spcAft>
                <a:spcPts val="0"/>
              </a:spcAft>
              <a:buClr>
                <a:srgbClr val="262626"/>
              </a:buClr>
              <a:buSzPts val="2200"/>
              <a:buFont typeface="Gill Sans"/>
              <a:buNone/>
              <a:defRPr sz="2200">
                <a:solidFill>
                  <a:srgbClr val="262626"/>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7" name="Google Shape;87;p88"/>
          <p:cNvSpPr>
            <a:spLocks noGrp="1"/>
          </p:cNvSpPr>
          <p:nvPr>
            <p:ph type="pic" idx="2"/>
          </p:nvPr>
        </p:nvSpPr>
        <p:spPr>
          <a:xfrm>
            <a:off x="6095999" y="0"/>
            <a:ext cx="6102000" cy="6858000"/>
          </a:xfrm>
          <a:prstGeom prst="rect">
            <a:avLst/>
          </a:prstGeom>
          <a:solidFill>
            <a:srgbClr val="BFBFBF"/>
          </a:solidFill>
          <a:ln>
            <a:noFill/>
          </a:ln>
        </p:spPr>
        <p:txBody>
          <a:bodyPr spcFirstLastPara="1" wrap="square" lIns="91425" tIns="45700" rIns="91425" bIns="45700" anchor="t" anchorCtr="0">
            <a:noAutofit/>
          </a:bodyPr>
          <a:lstStyle>
            <a:lvl1pPr marR="0" lvl="0" algn="l" rtl="0">
              <a:lnSpc>
                <a:spcPct val="100000"/>
              </a:lnSpc>
              <a:spcBef>
                <a:spcPts val="1000"/>
              </a:spcBef>
              <a:spcAft>
                <a:spcPts val="0"/>
              </a:spcAft>
              <a:buClr>
                <a:schemeClr val="accent2"/>
              </a:buClr>
              <a:buSzPts val="3200"/>
              <a:buFont typeface="Arial"/>
              <a:buNone/>
              <a:defRPr sz="3200" b="0" i="0" u="none" strike="noStrike" cap="none">
                <a:solidFill>
                  <a:srgbClr val="FEFEFE"/>
                </a:solidFill>
                <a:latin typeface="Gill Sans"/>
                <a:ea typeface="Gill Sans"/>
                <a:cs typeface="Gill Sans"/>
                <a:sym typeface="Gill Sans"/>
              </a:defRPr>
            </a:lvl1pPr>
            <a:lvl2pPr marR="0" lvl="1" algn="l" rtl="0">
              <a:lnSpc>
                <a:spcPct val="100000"/>
              </a:lnSpc>
              <a:spcBef>
                <a:spcPts val="1000"/>
              </a:spcBef>
              <a:spcAft>
                <a:spcPts val="0"/>
              </a:spcAft>
              <a:buClr>
                <a:schemeClr val="accent2"/>
              </a:buClr>
              <a:buSzPts val="2800"/>
              <a:buFont typeface="Arial"/>
              <a:buNone/>
              <a:defRPr sz="2800" b="0" i="0" u="none" strike="noStrike" cap="none">
                <a:solidFill>
                  <a:srgbClr val="262626"/>
                </a:solidFill>
                <a:latin typeface="Gill Sans"/>
                <a:ea typeface="Gill Sans"/>
                <a:cs typeface="Gill Sans"/>
                <a:sym typeface="Gill Sans"/>
              </a:defRPr>
            </a:lvl2pPr>
            <a:lvl3pPr marR="0" lvl="2" algn="l" rtl="0">
              <a:lnSpc>
                <a:spcPct val="100000"/>
              </a:lnSpc>
              <a:spcBef>
                <a:spcPts val="1000"/>
              </a:spcBef>
              <a:spcAft>
                <a:spcPts val="0"/>
              </a:spcAft>
              <a:buClr>
                <a:schemeClr val="accent2"/>
              </a:buClr>
              <a:buSzPts val="2400"/>
              <a:buFont typeface="Arial"/>
              <a:buNone/>
              <a:defRPr sz="2400" b="0" i="0" u="none" strike="noStrike" cap="none">
                <a:solidFill>
                  <a:srgbClr val="262626"/>
                </a:solidFill>
                <a:latin typeface="Gill Sans"/>
                <a:ea typeface="Gill Sans"/>
                <a:cs typeface="Gill Sans"/>
                <a:sym typeface="Gill Sans"/>
              </a:defRPr>
            </a:lvl3pPr>
            <a:lvl4pPr marR="0" lvl="3" algn="l" rtl="0">
              <a:lnSpc>
                <a:spcPct val="100000"/>
              </a:lnSpc>
              <a:spcBef>
                <a:spcPts val="1000"/>
              </a:spcBef>
              <a:spcAft>
                <a:spcPts val="0"/>
              </a:spcAft>
              <a:buClr>
                <a:schemeClr val="accent2"/>
              </a:buClr>
              <a:buSzPts val="2000"/>
              <a:buFont typeface="Arial"/>
              <a:buNone/>
              <a:defRPr sz="2000" b="0" i="0" u="none" strike="noStrike" cap="none">
                <a:solidFill>
                  <a:srgbClr val="262626"/>
                </a:solidFill>
                <a:latin typeface="Gill Sans"/>
                <a:ea typeface="Gill Sans"/>
                <a:cs typeface="Gill Sans"/>
                <a:sym typeface="Gill Sans"/>
              </a:defRPr>
            </a:lvl4pPr>
            <a:lvl5pPr marR="0" lvl="4" algn="l" rtl="0">
              <a:lnSpc>
                <a:spcPct val="100000"/>
              </a:lnSpc>
              <a:spcBef>
                <a:spcPts val="1000"/>
              </a:spcBef>
              <a:spcAft>
                <a:spcPts val="0"/>
              </a:spcAft>
              <a:buClr>
                <a:schemeClr val="accent2"/>
              </a:buClr>
              <a:buSzPts val="2000"/>
              <a:buFont typeface="Arial"/>
              <a:buNone/>
              <a:defRPr sz="2000" b="0" i="0" u="none" strike="noStrike" cap="none">
                <a:solidFill>
                  <a:srgbClr val="262626"/>
                </a:solidFill>
                <a:latin typeface="Gill Sans"/>
                <a:ea typeface="Gill Sans"/>
                <a:cs typeface="Gill Sans"/>
                <a:sym typeface="Gill Sans"/>
              </a:defRPr>
            </a:lvl5pPr>
            <a:lvl6pPr marR="0" lvl="5" algn="l" rtl="0">
              <a:lnSpc>
                <a:spcPct val="100000"/>
              </a:lnSpc>
              <a:spcBef>
                <a:spcPts val="1000"/>
              </a:spcBef>
              <a:spcAft>
                <a:spcPts val="0"/>
              </a:spcAft>
              <a:buClr>
                <a:schemeClr val="accent2"/>
              </a:buClr>
              <a:buSzPts val="2000"/>
              <a:buFont typeface="Arial"/>
              <a:buNone/>
              <a:defRPr sz="2000" b="0" i="0" u="none" strike="noStrike" cap="none">
                <a:solidFill>
                  <a:schemeClr val="dk1"/>
                </a:solidFill>
                <a:latin typeface="Gill Sans"/>
                <a:ea typeface="Gill Sans"/>
                <a:cs typeface="Gill Sans"/>
                <a:sym typeface="Gill Sans"/>
              </a:defRPr>
            </a:lvl6pPr>
            <a:lvl7pPr marR="0" lvl="6" algn="l" rtl="0">
              <a:lnSpc>
                <a:spcPct val="100000"/>
              </a:lnSpc>
              <a:spcBef>
                <a:spcPts val="1000"/>
              </a:spcBef>
              <a:spcAft>
                <a:spcPts val="0"/>
              </a:spcAft>
              <a:buClr>
                <a:schemeClr val="accent2"/>
              </a:buClr>
              <a:buSzPts val="2000"/>
              <a:buFont typeface="Arial"/>
              <a:buNone/>
              <a:defRPr sz="2000" b="0" i="0" u="none" strike="noStrike" cap="none">
                <a:solidFill>
                  <a:schemeClr val="dk1"/>
                </a:solidFill>
                <a:latin typeface="Gill Sans"/>
                <a:ea typeface="Gill Sans"/>
                <a:cs typeface="Gill Sans"/>
                <a:sym typeface="Gill Sans"/>
              </a:defRPr>
            </a:lvl7pPr>
            <a:lvl8pPr marR="0" lvl="7" algn="l" rtl="0">
              <a:lnSpc>
                <a:spcPct val="100000"/>
              </a:lnSpc>
              <a:spcBef>
                <a:spcPts val="1000"/>
              </a:spcBef>
              <a:spcAft>
                <a:spcPts val="0"/>
              </a:spcAft>
              <a:buClr>
                <a:schemeClr val="accent2"/>
              </a:buClr>
              <a:buSzPts val="2000"/>
              <a:buFont typeface="Arial"/>
              <a:buNone/>
              <a:defRPr sz="2000" b="0" i="0" u="none" strike="noStrike" cap="none">
                <a:solidFill>
                  <a:schemeClr val="dk1"/>
                </a:solidFill>
                <a:latin typeface="Gill Sans"/>
                <a:ea typeface="Gill Sans"/>
                <a:cs typeface="Gill Sans"/>
                <a:sym typeface="Gill Sans"/>
              </a:defRPr>
            </a:lvl8pPr>
            <a:lvl9pPr marR="0" lvl="8" algn="l" rtl="0">
              <a:lnSpc>
                <a:spcPct val="100000"/>
              </a:lnSpc>
              <a:spcBef>
                <a:spcPts val="1000"/>
              </a:spcBef>
              <a:spcAft>
                <a:spcPts val="0"/>
              </a:spcAft>
              <a:buClr>
                <a:schemeClr val="accent2"/>
              </a:buClr>
              <a:buSzPts val="2000"/>
              <a:buFont typeface="Arial"/>
              <a:buNone/>
              <a:defRPr sz="2000" b="0" i="0" u="none" strike="noStrike" cap="none">
                <a:solidFill>
                  <a:schemeClr val="dk1"/>
                </a:solidFill>
                <a:latin typeface="Gill Sans"/>
                <a:ea typeface="Gill Sans"/>
                <a:cs typeface="Gill Sans"/>
                <a:sym typeface="Gill Sans"/>
              </a:defRPr>
            </a:lvl9pPr>
          </a:lstStyle>
          <a:p>
            <a:endParaRPr/>
          </a:p>
        </p:txBody>
      </p:sp>
      <p:sp>
        <p:nvSpPr>
          <p:cNvPr id="88" name="Google Shape;88;p88"/>
          <p:cNvSpPr txBox="1">
            <a:spLocks noGrp="1"/>
          </p:cNvSpPr>
          <p:nvPr>
            <p:ph type="body" idx="1"/>
          </p:nvPr>
        </p:nvSpPr>
        <p:spPr>
          <a:xfrm>
            <a:off x="1115568" y="3549918"/>
            <a:ext cx="3794700" cy="2193900"/>
          </a:xfrm>
          <a:prstGeom prst="rect">
            <a:avLst/>
          </a:prstGeom>
          <a:noFill/>
          <a:ln>
            <a:noFill/>
          </a:ln>
        </p:spPr>
        <p:txBody>
          <a:bodyPr spcFirstLastPara="1" wrap="square" lIns="91425" tIns="45700" rIns="91425" bIns="45700" anchor="t" anchorCtr="1">
            <a:noAutofit/>
          </a:bodyPr>
          <a:lstStyle>
            <a:lvl1pPr marL="457200" lvl="0" indent="-228600" algn="ctr" rtl="0">
              <a:lnSpc>
                <a:spcPct val="100000"/>
              </a:lnSpc>
              <a:spcBef>
                <a:spcPts val="1000"/>
              </a:spcBef>
              <a:spcAft>
                <a:spcPts val="0"/>
              </a:spcAft>
              <a:buSzPts val="1500"/>
              <a:buNone/>
              <a:defRPr sz="1500">
                <a:solidFill>
                  <a:srgbClr val="FFFFFF"/>
                </a:solidFill>
              </a:defRPr>
            </a:lvl1pPr>
            <a:lvl2pPr marL="914400" lvl="1" indent="-228600" algn="l" rtl="0">
              <a:lnSpc>
                <a:spcPct val="100000"/>
              </a:lnSpc>
              <a:spcBef>
                <a:spcPts val="1000"/>
              </a:spcBef>
              <a:spcAft>
                <a:spcPts val="0"/>
              </a:spcAft>
              <a:buSzPts val="1400"/>
              <a:buNone/>
              <a:defRPr sz="1400"/>
            </a:lvl2pPr>
            <a:lvl3pPr marL="1371600" lvl="2" indent="-228600" algn="l" rtl="0">
              <a:lnSpc>
                <a:spcPct val="100000"/>
              </a:lnSpc>
              <a:spcBef>
                <a:spcPts val="1000"/>
              </a:spcBef>
              <a:spcAft>
                <a:spcPts val="0"/>
              </a:spcAft>
              <a:buSzPts val="1200"/>
              <a:buNone/>
              <a:defRPr sz="1200"/>
            </a:lvl3pPr>
            <a:lvl4pPr marL="1828800" lvl="3" indent="-228600" algn="l" rtl="0">
              <a:lnSpc>
                <a:spcPct val="100000"/>
              </a:lnSpc>
              <a:spcBef>
                <a:spcPts val="1000"/>
              </a:spcBef>
              <a:spcAft>
                <a:spcPts val="0"/>
              </a:spcAft>
              <a:buSzPts val="1000"/>
              <a:buNone/>
              <a:defRPr sz="1000"/>
            </a:lvl4pPr>
            <a:lvl5pPr marL="2286000" lvl="4" indent="-228600" algn="l" rtl="0">
              <a:lnSpc>
                <a:spcPct val="100000"/>
              </a:lnSpc>
              <a:spcBef>
                <a:spcPts val="1000"/>
              </a:spcBef>
              <a:spcAft>
                <a:spcPts val="0"/>
              </a:spcAft>
              <a:buSzPts val="1000"/>
              <a:buNone/>
              <a:defRPr sz="1000"/>
            </a:lvl5pPr>
            <a:lvl6pPr marL="2743200" lvl="5" indent="-228600" algn="l" rtl="0">
              <a:lnSpc>
                <a:spcPct val="100000"/>
              </a:lnSpc>
              <a:spcBef>
                <a:spcPts val="1000"/>
              </a:spcBef>
              <a:spcAft>
                <a:spcPts val="0"/>
              </a:spcAft>
              <a:buSzPts val="1000"/>
              <a:buNone/>
              <a:defRPr sz="1000"/>
            </a:lvl6pPr>
            <a:lvl7pPr marL="3200400" lvl="6" indent="-228600" algn="l" rtl="0">
              <a:lnSpc>
                <a:spcPct val="100000"/>
              </a:lnSpc>
              <a:spcBef>
                <a:spcPts val="1000"/>
              </a:spcBef>
              <a:spcAft>
                <a:spcPts val="0"/>
              </a:spcAft>
              <a:buSzPts val="1000"/>
              <a:buNone/>
              <a:defRPr sz="1000"/>
            </a:lvl7pPr>
            <a:lvl8pPr marL="3657600" lvl="7" indent="-228600" algn="l" rtl="0">
              <a:lnSpc>
                <a:spcPct val="100000"/>
              </a:lnSpc>
              <a:spcBef>
                <a:spcPts val="1000"/>
              </a:spcBef>
              <a:spcAft>
                <a:spcPts val="0"/>
              </a:spcAft>
              <a:buSzPts val="1000"/>
              <a:buNone/>
              <a:defRPr sz="1000"/>
            </a:lvl8pPr>
            <a:lvl9pPr marL="4114800" lvl="8" indent="-228600" algn="l" rtl="0">
              <a:lnSpc>
                <a:spcPct val="100000"/>
              </a:lnSpc>
              <a:spcBef>
                <a:spcPts val="1000"/>
              </a:spcBef>
              <a:spcAft>
                <a:spcPts val="0"/>
              </a:spcAft>
              <a:buSzPts val="1000"/>
              <a:buNone/>
              <a:defRPr sz="1000"/>
            </a:lvl9pPr>
          </a:lstStyle>
          <a:p>
            <a:endParaRPr/>
          </a:p>
        </p:txBody>
      </p:sp>
      <p:sp>
        <p:nvSpPr>
          <p:cNvPr id="89" name="Google Shape;89;p88"/>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0" name="Google Shape;90;p88"/>
          <p:cNvSpPr txBox="1">
            <a:spLocks noGrp="1"/>
          </p:cNvSpPr>
          <p:nvPr>
            <p:ph type="ftr" idx="11"/>
          </p:nvPr>
        </p:nvSpPr>
        <p:spPr>
          <a:xfrm>
            <a:off x="804672" y="6236208"/>
            <a:ext cx="5124900" cy="320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1" name="Google Shape;91;p88"/>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2"/>
        <p:cNvGrpSpPr/>
        <p:nvPr/>
      </p:nvGrpSpPr>
      <p:grpSpPr>
        <a:xfrm>
          <a:off x="0" y="0"/>
          <a:ext cx="0" cy="0"/>
          <a:chOff x="0" y="0"/>
          <a:chExt cx="0" cy="0"/>
        </a:xfrm>
      </p:grpSpPr>
      <p:sp>
        <p:nvSpPr>
          <p:cNvPr id="93" name="Google Shape;93;p89"/>
          <p:cNvSpPr txBox="1">
            <a:spLocks noGrp="1"/>
          </p:cNvSpPr>
          <p:nvPr>
            <p:ph type="title"/>
          </p:nvPr>
        </p:nvSpPr>
        <p:spPr>
          <a:xfrm>
            <a:off x="2231136" y="964692"/>
            <a:ext cx="7729800" cy="11886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lvl1pPr lvl="0" algn="ctr" rtl="0">
              <a:lnSpc>
                <a:spcPct val="90000"/>
              </a:lnSpc>
              <a:spcBef>
                <a:spcPts val="0"/>
              </a:spcBef>
              <a:spcAft>
                <a:spcPts val="0"/>
              </a:spcAft>
              <a:buClr>
                <a:srgbClr val="262626"/>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4" name="Google Shape;94;p89"/>
          <p:cNvSpPr txBox="1">
            <a:spLocks noGrp="1"/>
          </p:cNvSpPr>
          <p:nvPr>
            <p:ph type="body" idx="1"/>
          </p:nvPr>
        </p:nvSpPr>
        <p:spPr>
          <a:xfrm rot="5400000">
            <a:off x="4544964" y="324144"/>
            <a:ext cx="3102000" cy="77298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1000"/>
              </a:spcBef>
              <a:spcAft>
                <a:spcPts val="0"/>
              </a:spcAft>
              <a:buSzPts val="1800"/>
              <a:buChar char="•"/>
              <a:defRPr/>
            </a:lvl1pPr>
            <a:lvl2pPr marL="914400" lvl="1" indent="-342900" algn="l" rtl="0">
              <a:lnSpc>
                <a:spcPct val="100000"/>
              </a:lnSpc>
              <a:spcBef>
                <a:spcPts val="1000"/>
              </a:spcBef>
              <a:spcAft>
                <a:spcPts val="0"/>
              </a:spcAft>
              <a:buSzPts val="1800"/>
              <a:buChar char="•"/>
              <a:defRPr/>
            </a:lvl2pPr>
            <a:lvl3pPr marL="1371600" lvl="2" indent="-342900" algn="l" rtl="0">
              <a:lnSpc>
                <a:spcPct val="100000"/>
              </a:lnSpc>
              <a:spcBef>
                <a:spcPts val="1000"/>
              </a:spcBef>
              <a:spcAft>
                <a:spcPts val="0"/>
              </a:spcAft>
              <a:buSzPts val="1800"/>
              <a:buChar char="•"/>
              <a:defRPr/>
            </a:lvl3pPr>
            <a:lvl4pPr marL="1828800" lvl="3" indent="-342900" algn="l" rtl="0">
              <a:lnSpc>
                <a:spcPct val="100000"/>
              </a:lnSpc>
              <a:spcBef>
                <a:spcPts val="1000"/>
              </a:spcBef>
              <a:spcAft>
                <a:spcPts val="0"/>
              </a:spcAft>
              <a:buSzPts val="1800"/>
              <a:buChar char="•"/>
              <a:defRPr/>
            </a:lvl4pPr>
            <a:lvl5pPr marL="2286000" lvl="4" indent="-342900" algn="l" rtl="0">
              <a:lnSpc>
                <a:spcPct val="100000"/>
              </a:lnSpc>
              <a:spcBef>
                <a:spcPts val="1000"/>
              </a:spcBef>
              <a:spcAft>
                <a:spcPts val="0"/>
              </a:spcAft>
              <a:buSzPts val="1800"/>
              <a:buChar char="•"/>
              <a:defRPr/>
            </a:lvl5pPr>
            <a:lvl6pPr marL="2743200" lvl="5" indent="-342900" algn="l" rtl="0">
              <a:lnSpc>
                <a:spcPct val="100000"/>
              </a:lnSpc>
              <a:spcBef>
                <a:spcPts val="1000"/>
              </a:spcBef>
              <a:spcAft>
                <a:spcPts val="0"/>
              </a:spcAft>
              <a:buSzPts val="1800"/>
              <a:buChar char="•"/>
              <a:defRPr/>
            </a:lvl6pPr>
            <a:lvl7pPr marL="3200400" lvl="6" indent="-342900" algn="l" rtl="0">
              <a:lnSpc>
                <a:spcPct val="100000"/>
              </a:lnSpc>
              <a:spcBef>
                <a:spcPts val="1000"/>
              </a:spcBef>
              <a:spcAft>
                <a:spcPts val="0"/>
              </a:spcAft>
              <a:buSzPts val="1800"/>
              <a:buChar char="•"/>
              <a:defRPr/>
            </a:lvl7pPr>
            <a:lvl8pPr marL="3657600" lvl="7" indent="-342900" algn="l" rtl="0">
              <a:lnSpc>
                <a:spcPct val="100000"/>
              </a:lnSpc>
              <a:spcBef>
                <a:spcPts val="1000"/>
              </a:spcBef>
              <a:spcAft>
                <a:spcPts val="0"/>
              </a:spcAft>
              <a:buSzPts val="1800"/>
              <a:buChar char="•"/>
              <a:defRPr/>
            </a:lvl8pPr>
            <a:lvl9pPr marL="4114800" lvl="8" indent="-342900" algn="l" rtl="0">
              <a:lnSpc>
                <a:spcPct val="100000"/>
              </a:lnSpc>
              <a:spcBef>
                <a:spcPts val="1000"/>
              </a:spcBef>
              <a:spcAft>
                <a:spcPts val="0"/>
              </a:spcAft>
              <a:buSzPts val="1800"/>
              <a:buChar char="•"/>
              <a:defRPr/>
            </a:lvl9pPr>
          </a:lstStyle>
          <a:p>
            <a:endParaRPr/>
          </a:p>
        </p:txBody>
      </p:sp>
      <p:sp>
        <p:nvSpPr>
          <p:cNvPr id="95" name="Google Shape;95;p89"/>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6" name="Google Shape;96;p89"/>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7" name="Google Shape;97;p89"/>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8"/>
        <p:cNvGrpSpPr/>
        <p:nvPr/>
      </p:nvGrpSpPr>
      <p:grpSpPr>
        <a:xfrm>
          <a:off x="0" y="0"/>
          <a:ext cx="0" cy="0"/>
          <a:chOff x="0" y="0"/>
          <a:chExt cx="0" cy="0"/>
        </a:xfrm>
      </p:grpSpPr>
      <p:sp>
        <p:nvSpPr>
          <p:cNvPr id="99" name="Google Shape;99;p90"/>
          <p:cNvSpPr txBox="1">
            <a:spLocks noGrp="1"/>
          </p:cNvSpPr>
          <p:nvPr>
            <p:ph type="title"/>
          </p:nvPr>
        </p:nvSpPr>
        <p:spPr>
          <a:xfrm rot="5400000">
            <a:off x="6810570" y="2779710"/>
            <a:ext cx="4983600" cy="12987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lvl1pPr lvl="0" algn="ctr" rtl="0">
              <a:lnSpc>
                <a:spcPct val="90000"/>
              </a:lnSpc>
              <a:spcBef>
                <a:spcPts val="0"/>
              </a:spcBef>
              <a:spcAft>
                <a:spcPts val="0"/>
              </a:spcAft>
              <a:buClr>
                <a:srgbClr val="262626"/>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0" name="Google Shape;100;p90"/>
          <p:cNvSpPr txBox="1">
            <a:spLocks noGrp="1"/>
          </p:cNvSpPr>
          <p:nvPr>
            <p:ph type="body" idx="1"/>
          </p:nvPr>
        </p:nvSpPr>
        <p:spPr>
          <a:xfrm rot="5400000">
            <a:off x="2838525" y="329760"/>
            <a:ext cx="4983600" cy="61986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1000"/>
              </a:spcBef>
              <a:spcAft>
                <a:spcPts val="0"/>
              </a:spcAft>
              <a:buSzPts val="1800"/>
              <a:buChar char="•"/>
              <a:defRPr/>
            </a:lvl1pPr>
            <a:lvl2pPr marL="914400" lvl="1" indent="-342900" algn="l" rtl="0">
              <a:lnSpc>
                <a:spcPct val="100000"/>
              </a:lnSpc>
              <a:spcBef>
                <a:spcPts val="1000"/>
              </a:spcBef>
              <a:spcAft>
                <a:spcPts val="0"/>
              </a:spcAft>
              <a:buSzPts val="1800"/>
              <a:buChar char="•"/>
              <a:defRPr/>
            </a:lvl2pPr>
            <a:lvl3pPr marL="1371600" lvl="2" indent="-342900" algn="l" rtl="0">
              <a:lnSpc>
                <a:spcPct val="100000"/>
              </a:lnSpc>
              <a:spcBef>
                <a:spcPts val="1000"/>
              </a:spcBef>
              <a:spcAft>
                <a:spcPts val="0"/>
              </a:spcAft>
              <a:buSzPts val="1800"/>
              <a:buChar char="•"/>
              <a:defRPr/>
            </a:lvl3pPr>
            <a:lvl4pPr marL="1828800" lvl="3" indent="-342900" algn="l" rtl="0">
              <a:lnSpc>
                <a:spcPct val="100000"/>
              </a:lnSpc>
              <a:spcBef>
                <a:spcPts val="1000"/>
              </a:spcBef>
              <a:spcAft>
                <a:spcPts val="0"/>
              </a:spcAft>
              <a:buSzPts val="1800"/>
              <a:buChar char="•"/>
              <a:defRPr/>
            </a:lvl4pPr>
            <a:lvl5pPr marL="2286000" lvl="4" indent="-342900" algn="l" rtl="0">
              <a:lnSpc>
                <a:spcPct val="100000"/>
              </a:lnSpc>
              <a:spcBef>
                <a:spcPts val="1000"/>
              </a:spcBef>
              <a:spcAft>
                <a:spcPts val="0"/>
              </a:spcAft>
              <a:buSzPts val="1800"/>
              <a:buChar char="•"/>
              <a:defRPr/>
            </a:lvl5pPr>
            <a:lvl6pPr marL="2743200" lvl="5" indent="-342900" algn="l" rtl="0">
              <a:lnSpc>
                <a:spcPct val="100000"/>
              </a:lnSpc>
              <a:spcBef>
                <a:spcPts val="1000"/>
              </a:spcBef>
              <a:spcAft>
                <a:spcPts val="0"/>
              </a:spcAft>
              <a:buSzPts val="1800"/>
              <a:buChar char="•"/>
              <a:defRPr/>
            </a:lvl6pPr>
            <a:lvl7pPr marL="3200400" lvl="6" indent="-342900" algn="l" rtl="0">
              <a:lnSpc>
                <a:spcPct val="100000"/>
              </a:lnSpc>
              <a:spcBef>
                <a:spcPts val="1000"/>
              </a:spcBef>
              <a:spcAft>
                <a:spcPts val="0"/>
              </a:spcAft>
              <a:buSzPts val="1800"/>
              <a:buChar char="•"/>
              <a:defRPr/>
            </a:lvl7pPr>
            <a:lvl8pPr marL="3657600" lvl="7" indent="-342900" algn="l" rtl="0">
              <a:lnSpc>
                <a:spcPct val="100000"/>
              </a:lnSpc>
              <a:spcBef>
                <a:spcPts val="1000"/>
              </a:spcBef>
              <a:spcAft>
                <a:spcPts val="0"/>
              </a:spcAft>
              <a:buSzPts val="1800"/>
              <a:buChar char="•"/>
              <a:defRPr/>
            </a:lvl8pPr>
            <a:lvl9pPr marL="4114800" lvl="8" indent="-342900" algn="l" rtl="0">
              <a:lnSpc>
                <a:spcPct val="100000"/>
              </a:lnSpc>
              <a:spcBef>
                <a:spcPts val="1000"/>
              </a:spcBef>
              <a:spcAft>
                <a:spcPts val="0"/>
              </a:spcAft>
              <a:buSzPts val="1800"/>
              <a:buChar char="•"/>
              <a:defRPr/>
            </a:lvl9pPr>
          </a:lstStyle>
          <a:p>
            <a:endParaRPr/>
          </a:p>
        </p:txBody>
      </p:sp>
      <p:sp>
        <p:nvSpPr>
          <p:cNvPr id="101" name="Google Shape;101;p90"/>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2" name="Google Shape;102;p90"/>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3" name="Google Shape;103;p90"/>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81"/>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81"/>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24" name="Google Shape;24;p81"/>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8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8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3"/>
        <p:cNvGrpSpPr/>
        <p:nvPr/>
      </p:nvGrpSpPr>
      <p:grpSpPr>
        <a:xfrm>
          <a:off x="0" y="0"/>
          <a:ext cx="0" cy="0"/>
          <a:chOff x="0" y="0"/>
          <a:chExt cx="0" cy="0"/>
        </a:xfrm>
      </p:grpSpPr>
      <p:sp>
        <p:nvSpPr>
          <p:cNvPr id="34" name="Google Shape;34;p80"/>
          <p:cNvSpPr txBox="1">
            <a:spLocks noGrp="1"/>
          </p:cNvSpPr>
          <p:nvPr>
            <p:ph type="title"/>
          </p:nvPr>
        </p:nvSpPr>
        <p:spPr>
          <a:xfrm>
            <a:off x="2231136" y="964692"/>
            <a:ext cx="7729800" cy="11886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lvl1pPr lvl="0" algn="ctr" rtl="0">
              <a:lnSpc>
                <a:spcPct val="90000"/>
              </a:lnSpc>
              <a:spcBef>
                <a:spcPts val="0"/>
              </a:spcBef>
              <a:spcAft>
                <a:spcPts val="0"/>
              </a:spcAft>
              <a:buClr>
                <a:srgbClr val="262626"/>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5" name="Google Shape;35;p80"/>
          <p:cNvSpPr txBox="1">
            <a:spLocks noGrp="1"/>
          </p:cNvSpPr>
          <p:nvPr>
            <p:ph type="body" idx="1"/>
          </p:nvPr>
        </p:nvSpPr>
        <p:spPr>
          <a:xfrm>
            <a:off x="2231136" y="2638044"/>
            <a:ext cx="7729800" cy="31020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1000"/>
              </a:spcBef>
              <a:spcAft>
                <a:spcPts val="0"/>
              </a:spcAft>
              <a:buSzPts val="1800"/>
              <a:buChar char="•"/>
              <a:defRPr/>
            </a:lvl1pPr>
            <a:lvl2pPr marL="914400" lvl="1" indent="-342900" algn="l" rtl="0">
              <a:lnSpc>
                <a:spcPct val="100000"/>
              </a:lnSpc>
              <a:spcBef>
                <a:spcPts val="1000"/>
              </a:spcBef>
              <a:spcAft>
                <a:spcPts val="0"/>
              </a:spcAft>
              <a:buSzPts val="1800"/>
              <a:buChar char="•"/>
              <a:defRPr/>
            </a:lvl2pPr>
            <a:lvl3pPr marL="1371600" lvl="2" indent="-342900" algn="l" rtl="0">
              <a:lnSpc>
                <a:spcPct val="100000"/>
              </a:lnSpc>
              <a:spcBef>
                <a:spcPts val="1000"/>
              </a:spcBef>
              <a:spcAft>
                <a:spcPts val="0"/>
              </a:spcAft>
              <a:buSzPts val="1800"/>
              <a:buChar char="•"/>
              <a:defRPr/>
            </a:lvl3pPr>
            <a:lvl4pPr marL="1828800" lvl="3" indent="-342900" algn="l" rtl="0">
              <a:lnSpc>
                <a:spcPct val="100000"/>
              </a:lnSpc>
              <a:spcBef>
                <a:spcPts val="1000"/>
              </a:spcBef>
              <a:spcAft>
                <a:spcPts val="0"/>
              </a:spcAft>
              <a:buSzPts val="1800"/>
              <a:buChar char="•"/>
              <a:defRPr/>
            </a:lvl4pPr>
            <a:lvl5pPr marL="2286000" lvl="4" indent="-342900" algn="l" rtl="0">
              <a:lnSpc>
                <a:spcPct val="100000"/>
              </a:lnSpc>
              <a:spcBef>
                <a:spcPts val="1000"/>
              </a:spcBef>
              <a:spcAft>
                <a:spcPts val="0"/>
              </a:spcAft>
              <a:buSzPts val="1800"/>
              <a:buChar char="•"/>
              <a:defRPr/>
            </a:lvl5pPr>
            <a:lvl6pPr marL="2743200" lvl="5" indent="-342900" algn="l" rtl="0">
              <a:lnSpc>
                <a:spcPct val="100000"/>
              </a:lnSpc>
              <a:spcBef>
                <a:spcPts val="1000"/>
              </a:spcBef>
              <a:spcAft>
                <a:spcPts val="0"/>
              </a:spcAft>
              <a:buSzPts val="1800"/>
              <a:buChar char="•"/>
              <a:defRPr/>
            </a:lvl6pPr>
            <a:lvl7pPr marL="3200400" lvl="6" indent="-342900" algn="l" rtl="0">
              <a:lnSpc>
                <a:spcPct val="100000"/>
              </a:lnSpc>
              <a:spcBef>
                <a:spcPts val="1000"/>
              </a:spcBef>
              <a:spcAft>
                <a:spcPts val="0"/>
              </a:spcAft>
              <a:buSzPts val="1800"/>
              <a:buChar char="•"/>
              <a:defRPr/>
            </a:lvl7pPr>
            <a:lvl8pPr marL="3657600" lvl="7" indent="-342900" algn="l" rtl="0">
              <a:lnSpc>
                <a:spcPct val="100000"/>
              </a:lnSpc>
              <a:spcBef>
                <a:spcPts val="1000"/>
              </a:spcBef>
              <a:spcAft>
                <a:spcPts val="0"/>
              </a:spcAft>
              <a:buSzPts val="1800"/>
              <a:buChar char="•"/>
              <a:defRPr/>
            </a:lvl8pPr>
            <a:lvl9pPr marL="4114800" lvl="8" indent="-342900" algn="l" rtl="0">
              <a:lnSpc>
                <a:spcPct val="100000"/>
              </a:lnSpc>
              <a:spcBef>
                <a:spcPts val="1000"/>
              </a:spcBef>
              <a:spcAft>
                <a:spcPts val="0"/>
              </a:spcAft>
              <a:buSzPts val="1800"/>
              <a:buChar char="•"/>
              <a:defRPr/>
            </a:lvl9pPr>
          </a:lstStyle>
          <a:p>
            <a:endParaRPr/>
          </a:p>
        </p:txBody>
      </p:sp>
      <p:sp>
        <p:nvSpPr>
          <p:cNvPr id="36" name="Google Shape;36;p80"/>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7" name="Google Shape;37;p80"/>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8" name="Google Shape;38;p80"/>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2"/>
        </a:solidFill>
        <a:effectLst/>
      </p:bgPr>
    </p:bg>
    <p:spTree>
      <p:nvGrpSpPr>
        <p:cNvPr id="1" name="Shape 39"/>
        <p:cNvGrpSpPr/>
        <p:nvPr/>
      </p:nvGrpSpPr>
      <p:grpSpPr>
        <a:xfrm>
          <a:off x="0" y="0"/>
          <a:ext cx="0" cy="0"/>
          <a:chOff x="0" y="0"/>
          <a:chExt cx="0" cy="0"/>
        </a:xfrm>
      </p:grpSpPr>
      <p:sp>
        <p:nvSpPr>
          <p:cNvPr id="40" name="Google Shape;40;p78"/>
          <p:cNvSpPr txBox="1">
            <a:spLocks noGrp="1"/>
          </p:cNvSpPr>
          <p:nvPr>
            <p:ph type="ctrTitle"/>
          </p:nvPr>
        </p:nvSpPr>
        <p:spPr>
          <a:xfrm>
            <a:off x="1600200" y="2386744"/>
            <a:ext cx="8991600" cy="164580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Autofit/>
          </a:bodyPr>
          <a:lstStyle>
            <a:lvl1pPr lvl="0" algn="ctr" rtl="0">
              <a:lnSpc>
                <a:spcPct val="90000"/>
              </a:lnSpc>
              <a:spcBef>
                <a:spcPts val="0"/>
              </a:spcBef>
              <a:spcAft>
                <a:spcPts val="0"/>
              </a:spcAft>
              <a:buClr>
                <a:srgbClr val="262626"/>
              </a:buClr>
              <a:buSzPts val="3800"/>
              <a:buFont typeface="Gill Sans"/>
              <a:buNone/>
              <a:defRPr sz="3800">
                <a:solidFill>
                  <a:srgbClr val="262626"/>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1" name="Google Shape;41;p78"/>
          <p:cNvSpPr txBox="1">
            <a:spLocks noGrp="1"/>
          </p:cNvSpPr>
          <p:nvPr>
            <p:ph type="subTitle" idx="1"/>
          </p:nvPr>
        </p:nvSpPr>
        <p:spPr>
          <a:xfrm>
            <a:off x="2695194" y="4352544"/>
            <a:ext cx="6801600" cy="1239900"/>
          </a:xfrm>
          <a:prstGeom prst="rect">
            <a:avLst/>
          </a:prstGeom>
          <a:noFill/>
          <a:ln>
            <a:noFill/>
          </a:ln>
        </p:spPr>
        <p:txBody>
          <a:bodyPr spcFirstLastPara="1" wrap="square" lIns="91425" tIns="45700" rIns="91425" bIns="45700" anchor="t" anchorCtr="0">
            <a:noAutofit/>
          </a:bodyPr>
          <a:lstStyle>
            <a:lvl1pPr lvl="0" algn="ctr" rtl="0">
              <a:lnSpc>
                <a:spcPct val="100000"/>
              </a:lnSpc>
              <a:spcBef>
                <a:spcPts val="1000"/>
              </a:spcBef>
              <a:spcAft>
                <a:spcPts val="0"/>
              </a:spcAft>
              <a:buSzPts val="2000"/>
              <a:buNone/>
              <a:defRPr sz="2000">
                <a:solidFill>
                  <a:srgbClr val="FEFEFE"/>
                </a:solidFill>
              </a:defRPr>
            </a:lvl1pPr>
            <a:lvl2pPr lvl="1" algn="ctr" rtl="0">
              <a:lnSpc>
                <a:spcPct val="100000"/>
              </a:lnSpc>
              <a:spcBef>
                <a:spcPts val="1000"/>
              </a:spcBef>
              <a:spcAft>
                <a:spcPts val="0"/>
              </a:spcAft>
              <a:buSzPts val="2000"/>
              <a:buNone/>
              <a:defRPr sz="2000"/>
            </a:lvl2pPr>
            <a:lvl3pPr lvl="2" algn="ctr" rtl="0">
              <a:lnSpc>
                <a:spcPct val="100000"/>
              </a:lnSpc>
              <a:spcBef>
                <a:spcPts val="1000"/>
              </a:spcBef>
              <a:spcAft>
                <a:spcPts val="0"/>
              </a:spcAft>
              <a:buSzPts val="1800"/>
              <a:buNone/>
              <a:defRPr sz="1800"/>
            </a:lvl3pPr>
            <a:lvl4pPr lvl="3" algn="ctr" rtl="0">
              <a:lnSpc>
                <a:spcPct val="100000"/>
              </a:lnSpc>
              <a:spcBef>
                <a:spcPts val="1000"/>
              </a:spcBef>
              <a:spcAft>
                <a:spcPts val="0"/>
              </a:spcAft>
              <a:buSzPts val="1600"/>
              <a:buNone/>
              <a:defRPr sz="1600"/>
            </a:lvl4pPr>
            <a:lvl5pPr lvl="4" algn="ctr" rtl="0">
              <a:lnSpc>
                <a:spcPct val="100000"/>
              </a:lnSpc>
              <a:spcBef>
                <a:spcPts val="1000"/>
              </a:spcBef>
              <a:spcAft>
                <a:spcPts val="0"/>
              </a:spcAft>
              <a:buSzPts val="1600"/>
              <a:buNone/>
              <a:defRPr sz="1600"/>
            </a:lvl5pPr>
            <a:lvl6pPr lvl="5" algn="ctr" rtl="0">
              <a:lnSpc>
                <a:spcPct val="100000"/>
              </a:lnSpc>
              <a:spcBef>
                <a:spcPts val="1000"/>
              </a:spcBef>
              <a:spcAft>
                <a:spcPts val="0"/>
              </a:spcAft>
              <a:buSzPts val="1600"/>
              <a:buNone/>
              <a:defRPr sz="1600"/>
            </a:lvl6pPr>
            <a:lvl7pPr lvl="6" algn="ctr" rtl="0">
              <a:lnSpc>
                <a:spcPct val="100000"/>
              </a:lnSpc>
              <a:spcBef>
                <a:spcPts val="1000"/>
              </a:spcBef>
              <a:spcAft>
                <a:spcPts val="0"/>
              </a:spcAft>
              <a:buSzPts val="1600"/>
              <a:buNone/>
              <a:defRPr sz="1600"/>
            </a:lvl7pPr>
            <a:lvl8pPr lvl="7" algn="ctr" rtl="0">
              <a:lnSpc>
                <a:spcPct val="100000"/>
              </a:lnSpc>
              <a:spcBef>
                <a:spcPts val="1000"/>
              </a:spcBef>
              <a:spcAft>
                <a:spcPts val="0"/>
              </a:spcAft>
              <a:buSzPts val="1600"/>
              <a:buNone/>
              <a:defRPr sz="1600"/>
            </a:lvl8pPr>
            <a:lvl9pPr lvl="8" algn="ctr" rtl="0">
              <a:lnSpc>
                <a:spcPct val="100000"/>
              </a:lnSpc>
              <a:spcBef>
                <a:spcPts val="1000"/>
              </a:spcBef>
              <a:spcAft>
                <a:spcPts val="0"/>
              </a:spcAft>
              <a:buSzPts val="1600"/>
              <a:buNone/>
              <a:defRPr sz="1600"/>
            </a:lvl9pPr>
          </a:lstStyle>
          <a:p>
            <a:endParaRPr/>
          </a:p>
        </p:txBody>
      </p:sp>
      <p:sp>
        <p:nvSpPr>
          <p:cNvPr id="42" name="Google Shape;42;p78"/>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3" name="Google Shape;43;p78"/>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4" name="Google Shape;44;p78"/>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a:solidFill>
                <a:srgbClr val="B05A2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1"/>
        </a:solidFill>
        <a:effectLst/>
      </p:bgPr>
    </p:bg>
    <p:spTree>
      <p:nvGrpSpPr>
        <p:cNvPr id="1" name="Shape 45"/>
        <p:cNvGrpSpPr/>
        <p:nvPr/>
      </p:nvGrpSpPr>
      <p:grpSpPr>
        <a:xfrm>
          <a:off x="0" y="0"/>
          <a:ext cx="0" cy="0"/>
          <a:chOff x="0" y="0"/>
          <a:chExt cx="0" cy="0"/>
        </a:xfrm>
      </p:grpSpPr>
      <p:sp>
        <p:nvSpPr>
          <p:cNvPr id="46" name="Google Shape;46;p82"/>
          <p:cNvSpPr txBox="1">
            <a:spLocks noGrp="1"/>
          </p:cNvSpPr>
          <p:nvPr>
            <p:ph type="title"/>
          </p:nvPr>
        </p:nvSpPr>
        <p:spPr>
          <a:xfrm>
            <a:off x="1600200" y="2386744"/>
            <a:ext cx="8991600" cy="164580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Autofit/>
          </a:bodyPr>
          <a:lstStyle>
            <a:lvl1pPr lvl="0" algn="ctr" rtl="0">
              <a:lnSpc>
                <a:spcPct val="90000"/>
              </a:lnSpc>
              <a:spcBef>
                <a:spcPts val="0"/>
              </a:spcBef>
              <a:spcAft>
                <a:spcPts val="0"/>
              </a:spcAft>
              <a:buClr>
                <a:srgbClr val="262626"/>
              </a:buClr>
              <a:buSzPts val="3800"/>
              <a:buFont typeface="Gill Sans"/>
              <a:buNone/>
              <a:defRPr sz="3800">
                <a:solidFill>
                  <a:srgbClr val="262626"/>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7" name="Google Shape;47;p82"/>
          <p:cNvSpPr txBox="1">
            <a:spLocks noGrp="1"/>
          </p:cNvSpPr>
          <p:nvPr>
            <p:ph type="body" idx="1"/>
          </p:nvPr>
        </p:nvSpPr>
        <p:spPr>
          <a:xfrm>
            <a:off x="2695194" y="4352465"/>
            <a:ext cx="6801600" cy="1265100"/>
          </a:xfrm>
          <a:prstGeom prst="rect">
            <a:avLst/>
          </a:prstGeom>
          <a:noFill/>
          <a:ln>
            <a:noFill/>
          </a:ln>
        </p:spPr>
        <p:txBody>
          <a:bodyPr spcFirstLastPara="1" wrap="square" lIns="91425" tIns="45700" rIns="91425" bIns="45700" anchor="t" anchorCtr="1">
            <a:noAutofit/>
          </a:bodyPr>
          <a:lstStyle>
            <a:lvl1pPr marL="457200" lvl="0" indent="-228600" algn="l" rtl="0">
              <a:lnSpc>
                <a:spcPct val="100000"/>
              </a:lnSpc>
              <a:spcBef>
                <a:spcPts val="1000"/>
              </a:spcBef>
              <a:spcAft>
                <a:spcPts val="0"/>
              </a:spcAft>
              <a:buSzPts val="2000"/>
              <a:buNone/>
              <a:defRPr sz="2000">
                <a:solidFill>
                  <a:schemeClr val="lt1"/>
                </a:solidFill>
              </a:defRPr>
            </a:lvl1pPr>
            <a:lvl2pPr marL="914400" lvl="1" indent="-228600" algn="l" rtl="0">
              <a:lnSpc>
                <a:spcPct val="100000"/>
              </a:lnSpc>
              <a:spcBef>
                <a:spcPts val="1000"/>
              </a:spcBef>
              <a:spcAft>
                <a:spcPts val="0"/>
              </a:spcAft>
              <a:buSzPts val="2000"/>
              <a:buNone/>
              <a:defRPr sz="2000">
                <a:solidFill>
                  <a:schemeClr val="lt1"/>
                </a:solidFill>
              </a:defRPr>
            </a:lvl2pPr>
            <a:lvl3pPr marL="1371600" lvl="2" indent="-228600" algn="l" rtl="0">
              <a:lnSpc>
                <a:spcPct val="100000"/>
              </a:lnSpc>
              <a:spcBef>
                <a:spcPts val="1000"/>
              </a:spcBef>
              <a:spcAft>
                <a:spcPts val="0"/>
              </a:spcAft>
              <a:buSzPts val="1800"/>
              <a:buNone/>
              <a:defRPr sz="1800">
                <a:solidFill>
                  <a:schemeClr val="lt1"/>
                </a:solidFill>
              </a:defRPr>
            </a:lvl3pPr>
            <a:lvl4pPr marL="1828800" lvl="3" indent="-228600" algn="l" rtl="0">
              <a:lnSpc>
                <a:spcPct val="100000"/>
              </a:lnSpc>
              <a:spcBef>
                <a:spcPts val="1000"/>
              </a:spcBef>
              <a:spcAft>
                <a:spcPts val="0"/>
              </a:spcAft>
              <a:buSzPts val="1600"/>
              <a:buNone/>
              <a:defRPr sz="1600">
                <a:solidFill>
                  <a:schemeClr val="lt1"/>
                </a:solidFill>
              </a:defRPr>
            </a:lvl4pPr>
            <a:lvl5pPr marL="2286000" lvl="4" indent="-228600" algn="l" rtl="0">
              <a:lnSpc>
                <a:spcPct val="100000"/>
              </a:lnSpc>
              <a:spcBef>
                <a:spcPts val="1000"/>
              </a:spcBef>
              <a:spcAft>
                <a:spcPts val="0"/>
              </a:spcAft>
              <a:buSzPts val="1600"/>
              <a:buNone/>
              <a:defRPr sz="1600">
                <a:solidFill>
                  <a:schemeClr val="lt1"/>
                </a:solidFill>
              </a:defRPr>
            </a:lvl5pPr>
            <a:lvl6pPr marL="2743200" lvl="5" indent="-228600" algn="l" rtl="0">
              <a:lnSpc>
                <a:spcPct val="100000"/>
              </a:lnSpc>
              <a:spcBef>
                <a:spcPts val="1000"/>
              </a:spcBef>
              <a:spcAft>
                <a:spcPts val="0"/>
              </a:spcAft>
              <a:buSzPts val="1600"/>
              <a:buNone/>
              <a:defRPr sz="1600">
                <a:solidFill>
                  <a:schemeClr val="lt1"/>
                </a:solidFill>
              </a:defRPr>
            </a:lvl6pPr>
            <a:lvl7pPr marL="3200400" lvl="6" indent="-228600" algn="l" rtl="0">
              <a:lnSpc>
                <a:spcPct val="100000"/>
              </a:lnSpc>
              <a:spcBef>
                <a:spcPts val="1000"/>
              </a:spcBef>
              <a:spcAft>
                <a:spcPts val="0"/>
              </a:spcAft>
              <a:buSzPts val="1600"/>
              <a:buNone/>
              <a:defRPr sz="1600">
                <a:solidFill>
                  <a:schemeClr val="lt1"/>
                </a:solidFill>
              </a:defRPr>
            </a:lvl7pPr>
            <a:lvl8pPr marL="3657600" lvl="7" indent="-228600" algn="l" rtl="0">
              <a:lnSpc>
                <a:spcPct val="100000"/>
              </a:lnSpc>
              <a:spcBef>
                <a:spcPts val="1000"/>
              </a:spcBef>
              <a:spcAft>
                <a:spcPts val="0"/>
              </a:spcAft>
              <a:buSzPts val="1600"/>
              <a:buNone/>
              <a:defRPr sz="1600">
                <a:solidFill>
                  <a:schemeClr val="lt1"/>
                </a:solidFill>
              </a:defRPr>
            </a:lvl8pPr>
            <a:lvl9pPr marL="4114800" lvl="8" indent="-228600" algn="l" rtl="0">
              <a:lnSpc>
                <a:spcPct val="100000"/>
              </a:lnSpc>
              <a:spcBef>
                <a:spcPts val="1000"/>
              </a:spcBef>
              <a:spcAft>
                <a:spcPts val="0"/>
              </a:spcAft>
              <a:buSzPts val="1600"/>
              <a:buNone/>
              <a:defRPr sz="1600">
                <a:solidFill>
                  <a:schemeClr val="lt1"/>
                </a:solidFill>
              </a:defRPr>
            </a:lvl9pPr>
          </a:lstStyle>
          <a:p>
            <a:endParaRPr/>
          </a:p>
        </p:txBody>
      </p:sp>
      <p:sp>
        <p:nvSpPr>
          <p:cNvPr id="48" name="Google Shape;48;p82"/>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9" name="Google Shape;49;p82"/>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0" name="Google Shape;50;p82"/>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1"/>
        <p:cNvGrpSpPr/>
        <p:nvPr/>
      </p:nvGrpSpPr>
      <p:grpSpPr>
        <a:xfrm>
          <a:off x="0" y="0"/>
          <a:ext cx="0" cy="0"/>
          <a:chOff x="0" y="0"/>
          <a:chExt cx="0" cy="0"/>
        </a:xfrm>
      </p:grpSpPr>
      <p:sp>
        <p:nvSpPr>
          <p:cNvPr id="52" name="Google Shape;52;p83"/>
          <p:cNvSpPr txBox="1">
            <a:spLocks noGrp="1"/>
          </p:cNvSpPr>
          <p:nvPr>
            <p:ph type="title"/>
          </p:nvPr>
        </p:nvSpPr>
        <p:spPr>
          <a:xfrm>
            <a:off x="2231136" y="964692"/>
            <a:ext cx="7729800" cy="11886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lvl1pPr lvl="0" algn="ctr" rtl="0">
              <a:lnSpc>
                <a:spcPct val="90000"/>
              </a:lnSpc>
              <a:spcBef>
                <a:spcPts val="0"/>
              </a:spcBef>
              <a:spcAft>
                <a:spcPts val="0"/>
              </a:spcAft>
              <a:buClr>
                <a:srgbClr val="262626"/>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3" name="Google Shape;53;p83"/>
          <p:cNvSpPr txBox="1">
            <a:spLocks noGrp="1"/>
          </p:cNvSpPr>
          <p:nvPr>
            <p:ph type="body" idx="1"/>
          </p:nvPr>
        </p:nvSpPr>
        <p:spPr>
          <a:xfrm>
            <a:off x="1581912" y="2638044"/>
            <a:ext cx="4271700" cy="31020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1000"/>
              </a:spcBef>
              <a:spcAft>
                <a:spcPts val="0"/>
              </a:spcAft>
              <a:buSzPts val="1800"/>
              <a:buChar char="•"/>
              <a:defRPr/>
            </a:lvl1pPr>
            <a:lvl2pPr marL="914400" lvl="1" indent="-342900" algn="l" rtl="0">
              <a:lnSpc>
                <a:spcPct val="100000"/>
              </a:lnSpc>
              <a:spcBef>
                <a:spcPts val="1000"/>
              </a:spcBef>
              <a:spcAft>
                <a:spcPts val="0"/>
              </a:spcAft>
              <a:buSzPts val="1800"/>
              <a:buChar char="•"/>
              <a:defRPr/>
            </a:lvl2pPr>
            <a:lvl3pPr marL="1371600" lvl="2" indent="-342900" algn="l" rtl="0">
              <a:lnSpc>
                <a:spcPct val="100000"/>
              </a:lnSpc>
              <a:spcBef>
                <a:spcPts val="1000"/>
              </a:spcBef>
              <a:spcAft>
                <a:spcPts val="0"/>
              </a:spcAft>
              <a:buSzPts val="1800"/>
              <a:buChar char="•"/>
              <a:defRPr/>
            </a:lvl3pPr>
            <a:lvl4pPr marL="1828800" lvl="3" indent="-342900" algn="l" rtl="0">
              <a:lnSpc>
                <a:spcPct val="100000"/>
              </a:lnSpc>
              <a:spcBef>
                <a:spcPts val="1000"/>
              </a:spcBef>
              <a:spcAft>
                <a:spcPts val="0"/>
              </a:spcAft>
              <a:buSzPts val="1800"/>
              <a:buChar char="•"/>
              <a:defRPr/>
            </a:lvl4pPr>
            <a:lvl5pPr marL="2286000" lvl="4" indent="-342900" algn="l" rtl="0">
              <a:lnSpc>
                <a:spcPct val="100000"/>
              </a:lnSpc>
              <a:spcBef>
                <a:spcPts val="1000"/>
              </a:spcBef>
              <a:spcAft>
                <a:spcPts val="0"/>
              </a:spcAft>
              <a:buSzPts val="1800"/>
              <a:buChar char="•"/>
              <a:defRPr/>
            </a:lvl5pPr>
            <a:lvl6pPr marL="2743200" lvl="5" indent="-342900" algn="l" rtl="0">
              <a:lnSpc>
                <a:spcPct val="100000"/>
              </a:lnSpc>
              <a:spcBef>
                <a:spcPts val="1000"/>
              </a:spcBef>
              <a:spcAft>
                <a:spcPts val="0"/>
              </a:spcAft>
              <a:buSzPts val="1800"/>
              <a:buChar char="•"/>
              <a:defRPr/>
            </a:lvl6pPr>
            <a:lvl7pPr marL="3200400" lvl="6" indent="-342900" algn="l" rtl="0">
              <a:lnSpc>
                <a:spcPct val="100000"/>
              </a:lnSpc>
              <a:spcBef>
                <a:spcPts val="1000"/>
              </a:spcBef>
              <a:spcAft>
                <a:spcPts val="0"/>
              </a:spcAft>
              <a:buSzPts val="1800"/>
              <a:buChar char="•"/>
              <a:defRPr/>
            </a:lvl7pPr>
            <a:lvl8pPr marL="3657600" lvl="7" indent="-342900" algn="l" rtl="0">
              <a:lnSpc>
                <a:spcPct val="100000"/>
              </a:lnSpc>
              <a:spcBef>
                <a:spcPts val="1000"/>
              </a:spcBef>
              <a:spcAft>
                <a:spcPts val="0"/>
              </a:spcAft>
              <a:buSzPts val="1800"/>
              <a:buChar char="•"/>
              <a:defRPr/>
            </a:lvl8pPr>
            <a:lvl9pPr marL="4114800" lvl="8" indent="-342900" algn="l" rtl="0">
              <a:lnSpc>
                <a:spcPct val="100000"/>
              </a:lnSpc>
              <a:spcBef>
                <a:spcPts val="1000"/>
              </a:spcBef>
              <a:spcAft>
                <a:spcPts val="0"/>
              </a:spcAft>
              <a:buSzPts val="1800"/>
              <a:buChar char="•"/>
              <a:defRPr/>
            </a:lvl9pPr>
          </a:lstStyle>
          <a:p>
            <a:endParaRPr/>
          </a:p>
        </p:txBody>
      </p:sp>
      <p:sp>
        <p:nvSpPr>
          <p:cNvPr id="54" name="Google Shape;54;p83"/>
          <p:cNvSpPr txBox="1">
            <a:spLocks noGrp="1"/>
          </p:cNvSpPr>
          <p:nvPr>
            <p:ph type="body" idx="2"/>
          </p:nvPr>
        </p:nvSpPr>
        <p:spPr>
          <a:xfrm>
            <a:off x="6338315" y="2638044"/>
            <a:ext cx="4270200" cy="31020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1000"/>
              </a:spcBef>
              <a:spcAft>
                <a:spcPts val="0"/>
              </a:spcAft>
              <a:buSzPts val="1800"/>
              <a:buChar char="•"/>
              <a:defRPr/>
            </a:lvl1pPr>
            <a:lvl2pPr marL="914400" lvl="1" indent="-342900" algn="l" rtl="0">
              <a:lnSpc>
                <a:spcPct val="100000"/>
              </a:lnSpc>
              <a:spcBef>
                <a:spcPts val="1000"/>
              </a:spcBef>
              <a:spcAft>
                <a:spcPts val="0"/>
              </a:spcAft>
              <a:buSzPts val="1800"/>
              <a:buChar char="•"/>
              <a:defRPr/>
            </a:lvl2pPr>
            <a:lvl3pPr marL="1371600" lvl="2" indent="-342900" algn="l" rtl="0">
              <a:lnSpc>
                <a:spcPct val="100000"/>
              </a:lnSpc>
              <a:spcBef>
                <a:spcPts val="1000"/>
              </a:spcBef>
              <a:spcAft>
                <a:spcPts val="0"/>
              </a:spcAft>
              <a:buSzPts val="1800"/>
              <a:buChar char="•"/>
              <a:defRPr/>
            </a:lvl3pPr>
            <a:lvl4pPr marL="1828800" lvl="3" indent="-342900" algn="l" rtl="0">
              <a:lnSpc>
                <a:spcPct val="100000"/>
              </a:lnSpc>
              <a:spcBef>
                <a:spcPts val="1000"/>
              </a:spcBef>
              <a:spcAft>
                <a:spcPts val="0"/>
              </a:spcAft>
              <a:buSzPts val="1800"/>
              <a:buChar char="•"/>
              <a:defRPr/>
            </a:lvl4pPr>
            <a:lvl5pPr marL="2286000" lvl="4" indent="-342900" algn="l" rtl="0">
              <a:lnSpc>
                <a:spcPct val="100000"/>
              </a:lnSpc>
              <a:spcBef>
                <a:spcPts val="1000"/>
              </a:spcBef>
              <a:spcAft>
                <a:spcPts val="0"/>
              </a:spcAft>
              <a:buSzPts val="1800"/>
              <a:buChar char="•"/>
              <a:defRPr/>
            </a:lvl5pPr>
            <a:lvl6pPr marL="2743200" lvl="5" indent="-342900" algn="l" rtl="0">
              <a:lnSpc>
                <a:spcPct val="100000"/>
              </a:lnSpc>
              <a:spcBef>
                <a:spcPts val="1000"/>
              </a:spcBef>
              <a:spcAft>
                <a:spcPts val="0"/>
              </a:spcAft>
              <a:buSzPts val="1800"/>
              <a:buChar char="•"/>
              <a:defRPr/>
            </a:lvl6pPr>
            <a:lvl7pPr marL="3200400" lvl="6" indent="-342900" algn="l" rtl="0">
              <a:lnSpc>
                <a:spcPct val="100000"/>
              </a:lnSpc>
              <a:spcBef>
                <a:spcPts val="1000"/>
              </a:spcBef>
              <a:spcAft>
                <a:spcPts val="0"/>
              </a:spcAft>
              <a:buSzPts val="1800"/>
              <a:buChar char="•"/>
              <a:defRPr/>
            </a:lvl7pPr>
            <a:lvl8pPr marL="3657600" lvl="7" indent="-342900" algn="l" rtl="0">
              <a:lnSpc>
                <a:spcPct val="100000"/>
              </a:lnSpc>
              <a:spcBef>
                <a:spcPts val="1000"/>
              </a:spcBef>
              <a:spcAft>
                <a:spcPts val="0"/>
              </a:spcAft>
              <a:buSzPts val="1800"/>
              <a:buChar char="•"/>
              <a:defRPr/>
            </a:lvl8pPr>
            <a:lvl9pPr marL="4114800" lvl="8" indent="-342900" algn="l" rtl="0">
              <a:lnSpc>
                <a:spcPct val="100000"/>
              </a:lnSpc>
              <a:spcBef>
                <a:spcPts val="1000"/>
              </a:spcBef>
              <a:spcAft>
                <a:spcPts val="0"/>
              </a:spcAft>
              <a:buSzPts val="1800"/>
              <a:buChar char="•"/>
              <a:defRPr/>
            </a:lvl9pPr>
          </a:lstStyle>
          <a:p>
            <a:endParaRPr/>
          </a:p>
        </p:txBody>
      </p:sp>
      <p:sp>
        <p:nvSpPr>
          <p:cNvPr id="55" name="Google Shape;55;p83"/>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6" name="Google Shape;56;p83"/>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7" name="Google Shape;57;p83"/>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84"/>
          <p:cNvSpPr txBox="1">
            <a:spLocks noGrp="1"/>
          </p:cNvSpPr>
          <p:nvPr>
            <p:ph type="body" idx="1"/>
          </p:nvPr>
        </p:nvSpPr>
        <p:spPr>
          <a:xfrm>
            <a:off x="1583436" y="2313433"/>
            <a:ext cx="4270200" cy="704100"/>
          </a:xfrm>
          <a:prstGeom prst="rect">
            <a:avLst/>
          </a:prstGeom>
          <a:noFill/>
          <a:ln>
            <a:noFill/>
          </a:ln>
        </p:spPr>
        <p:txBody>
          <a:bodyPr spcFirstLastPara="1" wrap="square" lIns="91425" tIns="45700" rIns="91425" bIns="45700" anchor="b" anchorCtr="1">
            <a:noAutofit/>
          </a:bodyPr>
          <a:lstStyle>
            <a:lvl1pPr marL="457200" lvl="0" indent="-228600" algn="ctr" rtl="0">
              <a:lnSpc>
                <a:spcPct val="100000"/>
              </a:lnSpc>
              <a:spcBef>
                <a:spcPts val="1000"/>
              </a:spcBef>
              <a:spcAft>
                <a:spcPts val="0"/>
              </a:spcAft>
              <a:buSzPts val="1900"/>
              <a:buNone/>
              <a:defRPr sz="1900" b="0" cap="none">
                <a:solidFill>
                  <a:srgbClr val="6B8890"/>
                </a:solidFill>
              </a:defRPr>
            </a:lvl1pPr>
            <a:lvl2pPr marL="914400" lvl="1" indent="-228600" algn="l" rtl="0">
              <a:lnSpc>
                <a:spcPct val="100000"/>
              </a:lnSpc>
              <a:spcBef>
                <a:spcPts val="1000"/>
              </a:spcBef>
              <a:spcAft>
                <a:spcPts val="0"/>
              </a:spcAft>
              <a:buSzPts val="1900"/>
              <a:buNone/>
              <a:defRPr sz="1900" b="1"/>
            </a:lvl2pPr>
            <a:lvl3pPr marL="1371600" lvl="2" indent="-228600" algn="l" rtl="0">
              <a:lnSpc>
                <a:spcPct val="100000"/>
              </a:lnSpc>
              <a:spcBef>
                <a:spcPts val="1000"/>
              </a:spcBef>
              <a:spcAft>
                <a:spcPts val="0"/>
              </a:spcAft>
              <a:buSzPts val="1800"/>
              <a:buNone/>
              <a:defRPr sz="1800" b="1"/>
            </a:lvl3pPr>
            <a:lvl4pPr marL="1828800" lvl="3" indent="-228600" algn="l" rtl="0">
              <a:lnSpc>
                <a:spcPct val="100000"/>
              </a:lnSpc>
              <a:spcBef>
                <a:spcPts val="1000"/>
              </a:spcBef>
              <a:spcAft>
                <a:spcPts val="0"/>
              </a:spcAft>
              <a:buSzPts val="1600"/>
              <a:buNone/>
              <a:defRPr sz="1600" b="1"/>
            </a:lvl4pPr>
            <a:lvl5pPr marL="2286000" lvl="4" indent="-228600" algn="l" rtl="0">
              <a:lnSpc>
                <a:spcPct val="100000"/>
              </a:lnSpc>
              <a:spcBef>
                <a:spcPts val="1000"/>
              </a:spcBef>
              <a:spcAft>
                <a:spcPts val="0"/>
              </a:spcAft>
              <a:buSzPts val="1600"/>
              <a:buNone/>
              <a:defRPr sz="1600" b="1"/>
            </a:lvl5pPr>
            <a:lvl6pPr marL="2743200" lvl="5" indent="-228600" algn="l" rtl="0">
              <a:lnSpc>
                <a:spcPct val="100000"/>
              </a:lnSpc>
              <a:spcBef>
                <a:spcPts val="1000"/>
              </a:spcBef>
              <a:spcAft>
                <a:spcPts val="0"/>
              </a:spcAft>
              <a:buSzPts val="1600"/>
              <a:buNone/>
              <a:defRPr sz="1600" b="1"/>
            </a:lvl6pPr>
            <a:lvl7pPr marL="3200400" lvl="6" indent="-228600" algn="l" rtl="0">
              <a:lnSpc>
                <a:spcPct val="100000"/>
              </a:lnSpc>
              <a:spcBef>
                <a:spcPts val="1000"/>
              </a:spcBef>
              <a:spcAft>
                <a:spcPts val="0"/>
              </a:spcAft>
              <a:buSzPts val="1600"/>
              <a:buNone/>
              <a:defRPr sz="1600" b="1"/>
            </a:lvl7pPr>
            <a:lvl8pPr marL="3657600" lvl="7" indent="-228600" algn="l" rtl="0">
              <a:lnSpc>
                <a:spcPct val="100000"/>
              </a:lnSpc>
              <a:spcBef>
                <a:spcPts val="1000"/>
              </a:spcBef>
              <a:spcAft>
                <a:spcPts val="0"/>
              </a:spcAft>
              <a:buSzPts val="1600"/>
              <a:buNone/>
              <a:defRPr sz="1600" b="1"/>
            </a:lvl8pPr>
            <a:lvl9pPr marL="4114800" lvl="8" indent="-228600" algn="l" rtl="0">
              <a:lnSpc>
                <a:spcPct val="100000"/>
              </a:lnSpc>
              <a:spcBef>
                <a:spcPts val="1000"/>
              </a:spcBef>
              <a:spcAft>
                <a:spcPts val="0"/>
              </a:spcAft>
              <a:buSzPts val="1600"/>
              <a:buNone/>
              <a:defRPr sz="1600" b="1"/>
            </a:lvl9pPr>
          </a:lstStyle>
          <a:p>
            <a:endParaRPr/>
          </a:p>
        </p:txBody>
      </p:sp>
      <p:sp>
        <p:nvSpPr>
          <p:cNvPr id="60" name="Google Shape;60;p84"/>
          <p:cNvSpPr txBox="1">
            <a:spLocks noGrp="1"/>
          </p:cNvSpPr>
          <p:nvPr>
            <p:ph type="body" idx="2"/>
          </p:nvPr>
        </p:nvSpPr>
        <p:spPr>
          <a:xfrm>
            <a:off x="1583436" y="3143250"/>
            <a:ext cx="4270200" cy="25968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1000"/>
              </a:spcBef>
              <a:spcAft>
                <a:spcPts val="0"/>
              </a:spcAft>
              <a:buSzPts val="1800"/>
              <a:buChar char="•"/>
              <a:defRPr/>
            </a:lvl1pPr>
            <a:lvl2pPr marL="914400" lvl="1" indent="-342900" algn="l" rtl="0">
              <a:lnSpc>
                <a:spcPct val="100000"/>
              </a:lnSpc>
              <a:spcBef>
                <a:spcPts val="1000"/>
              </a:spcBef>
              <a:spcAft>
                <a:spcPts val="0"/>
              </a:spcAft>
              <a:buSzPts val="1800"/>
              <a:buChar char="•"/>
              <a:defRPr/>
            </a:lvl2pPr>
            <a:lvl3pPr marL="1371600" lvl="2" indent="-342900" algn="l" rtl="0">
              <a:lnSpc>
                <a:spcPct val="100000"/>
              </a:lnSpc>
              <a:spcBef>
                <a:spcPts val="1000"/>
              </a:spcBef>
              <a:spcAft>
                <a:spcPts val="0"/>
              </a:spcAft>
              <a:buSzPts val="1800"/>
              <a:buChar char="•"/>
              <a:defRPr/>
            </a:lvl3pPr>
            <a:lvl4pPr marL="1828800" lvl="3" indent="-342900" algn="l" rtl="0">
              <a:lnSpc>
                <a:spcPct val="100000"/>
              </a:lnSpc>
              <a:spcBef>
                <a:spcPts val="1000"/>
              </a:spcBef>
              <a:spcAft>
                <a:spcPts val="0"/>
              </a:spcAft>
              <a:buSzPts val="1800"/>
              <a:buChar char="•"/>
              <a:defRPr/>
            </a:lvl4pPr>
            <a:lvl5pPr marL="2286000" lvl="4" indent="-342900" algn="l" rtl="0">
              <a:lnSpc>
                <a:spcPct val="100000"/>
              </a:lnSpc>
              <a:spcBef>
                <a:spcPts val="1000"/>
              </a:spcBef>
              <a:spcAft>
                <a:spcPts val="0"/>
              </a:spcAft>
              <a:buSzPts val="1800"/>
              <a:buChar char="•"/>
              <a:defRPr/>
            </a:lvl5pPr>
            <a:lvl6pPr marL="2743200" lvl="5" indent="-342900" algn="l" rtl="0">
              <a:lnSpc>
                <a:spcPct val="100000"/>
              </a:lnSpc>
              <a:spcBef>
                <a:spcPts val="1000"/>
              </a:spcBef>
              <a:spcAft>
                <a:spcPts val="0"/>
              </a:spcAft>
              <a:buSzPts val="1800"/>
              <a:buChar char="•"/>
              <a:defRPr/>
            </a:lvl6pPr>
            <a:lvl7pPr marL="3200400" lvl="6" indent="-342900" algn="l" rtl="0">
              <a:lnSpc>
                <a:spcPct val="100000"/>
              </a:lnSpc>
              <a:spcBef>
                <a:spcPts val="1000"/>
              </a:spcBef>
              <a:spcAft>
                <a:spcPts val="0"/>
              </a:spcAft>
              <a:buSzPts val="1800"/>
              <a:buChar char="•"/>
              <a:defRPr/>
            </a:lvl7pPr>
            <a:lvl8pPr marL="3657600" lvl="7" indent="-342900" algn="l" rtl="0">
              <a:lnSpc>
                <a:spcPct val="100000"/>
              </a:lnSpc>
              <a:spcBef>
                <a:spcPts val="1000"/>
              </a:spcBef>
              <a:spcAft>
                <a:spcPts val="0"/>
              </a:spcAft>
              <a:buSzPts val="1800"/>
              <a:buChar char="•"/>
              <a:defRPr/>
            </a:lvl8pPr>
            <a:lvl9pPr marL="4114800" lvl="8" indent="-342900" algn="l" rtl="0">
              <a:lnSpc>
                <a:spcPct val="100000"/>
              </a:lnSpc>
              <a:spcBef>
                <a:spcPts val="1000"/>
              </a:spcBef>
              <a:spcAft>
                <a:spcPts val="0"/>
              </a:spcAft>
              <a:buSzPts val="1800"/>
              <a:buChar char="•"/>
              <a:defRPr/>
            </a:lvl9pPr>
          </a:lstStyle>
          <a:p>
            <a:endParaRPr/>
          </a:p>
        </p:txBody>
      </p:sp>
      <p:sp>
        <p:nvSpPr>
          <p:cNvPr id="61" name="Google Shape;61;p84"/>
          <p:cNvSpPr txBox="1">
            <a:spLocks noGrp="1"/>
          </p:cNvSpPr>
          <p:nvPr>
            <p:ph type="body" idx="3"/>
          </p:nvPr>
        </p:nvSpPr>
        <p:spPr>
          <a:xfrm>
            <a:off x="6338316" y="3143250"/>
            <a:ext cx="4253400" cy="25968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1000"/>
              </a:spcBef>
              <a:spcAft>
                <a:spcPts val="0"/>
              </a:spcAft>
              <a:buSzPts val="1800"/>
              <a:buChar char="•"/>
              <a:defRPr/>
            </a:lvl1pPr>
            <a:lvl2pPr marL="914400" lvl="1" indent="-342900" algn="l" rtl="0">
              <a:lnSpc>
                <a:spcPct val="100000"/>
              </a:lnSpc>
              <a:spcBef>
                <a:spcPts val="1000"/>
              </a:spcBef>
              <a:spcAft>
                <a:spcPts val="0"/>
              </a:spcAft>
              <a:buSzPts val="1800"/>
              <a:buChar char="•"/>
              <a:defRPr/>
            </a:lvl2pPr>
            <a:lvl3pPr marL="1371600" lvl="2" indent="-342900" algn="l" rtl="0">
              <a:lnSpc>
                <a:spcPct val="100000"/>
              </a:lnSpc>
              <a:spcBef>
                <a:spcPts val="1000"/>
              </a:spcBef>
              <a:spcAft>
                <a:spcPts val="0"/>
              </a:spcAft>
              <a:buSzPts val="1800"/>
              <a:buChar char="•"/>
              <a:defRPr/>
            </a:lvl3pPr>
            <a:lvl4pPr marL="1828800" lvl="3" indent="-342900" algn="l" rtl="0">
              <a:lnSpc>
                <a:spcPct val="100000"/>
              </a:lnSpc>
              <a:spcBef>
                <a:spcPts val="1000"/>
              </a:spcBef>
              <a:spcAft>
                <a:spcPts val="0"/>
              </a:spcAft>
              <a:buSzPts val="1800"/>
              <a:buChar char="•"/>
              <a:defRPr/>
            </a:lvl4pPr>
            <a:lvl5pPr marL="2286000" lvl="4" indent="-330200" algn="l" rtl="0">
              <a:lnSpc>
                <a:spcPct val="100000"/>
              </a:lnSpc>
              <a:spcBef>
                <a:spcPts val="1000"/>
              </a:spcBef>
              <a:spcAft>
                <a:spcPts val="0"/>
              </a:spcAft>
              <a:buSzPts val="1600"/>
              <a:buChar char="•"/>
              <a:defRPr/>
            </a:lvl5pPr>
            <a:lvl6pPr marL="2743200" lvl="5" indent="-342900" algn="l" rtl="0">
              <a:lnSpc>
                <a:spcPct val="100000"/>
              </a:lnSpc>
              <a:spcBef>
                <a:spcPts val="1000"/>
              </a:spcBef>
              <a:spcAft>
                <a:spcPts val="0"/>
              </a:spcAft>
              <a:buSzPts val="1800"/>
              <a:buChar char="•"/>
              <a:defRPr/>
            </a:lvl6pPr>
            <a:lvl7pPr marL="3200400" lvl="6" indent="-342900" algn="l" rtl="0">
              <a:lnSpc>
                <a:spcPct val="100000"/>
              </a:lnSpc>
              <a:spcBef>
                <a:spcPts val="1000"/>
              </a:spcBef>
              <a:spcAft>
                <a:spcPts val="0"/>
              </a:spcAft>
              <a:buSzPts val="1800"/>
              <a:buChar char="•"/>
              <a:defRPr/>
            </a:lvl7pPr>
            <a:lvl8pPr marL="3657600" lvl="7" indent="-342900" algn="l" rtl="0">
              <a:lnSpc>
                <a:spcPct val="100000"/>
              </a:lnSpc>
              <a:spcBef>
                <a:spcPts val="1000"/>
              </a:spcBef>
              <a:spcAft>
                <a:spcPts val="0"/>
              </a:spcAft>
              <a:buSzPts val="1800"/>
              <a:buChar char="•"/>
              <a:defRPr/>
            </a:lvl8pPr>
            <a:lvl9pPr marL="4114800" lvl="8" indent="-342900" algn="l" rtl="0">
              <a:lnSpc>
                <a:spcPct val="100000"/>
              </a:lnSpc>
              <a:spcBef>
                <a:spcPts val="1000"/>
              </a:spcBef>
              <a:spcAft>
                <a:spcPts val="0"/>
              </a:spcAft>
              <a:buSzPts val="1800"/>
              <a:buChar char="•"/>
              <a:defRPr/>
            </a:lvl9pPr>
          </a:lstStyle>
          <a:p>
            <a:endParaRPr/>
          </a:p>
        </p:txBody>
      </p:sp>
      <p:sp>
        <p:nvSpPr>
          <p:cNvPr id="62" name="Google Shape;62;p84"/>
          <p:cNvSpPr txBox="1">
            <a:spLocks noGrp="1"/>
          </p:cNvSpPr>
          <p:nvPr>
            <p:ph type="body" idx="4"/>
          </p:nvPr>
        </p:nvSpPr>
        <p:spPr>
          <a:xfrm>
            <a:off x="6338316" y="2313433"/>
            <a:ext cx="4270200" cy="704100"/>
          </a:xfrm>
          <a:prstGeom prst="rect">
            <a:avLst/>
          </a:prstGeom>
          <a:noFill/>
          <a:ln>
            <a:noFill/>
          </a:ln>
        </p:spPr>
        <p:txBody>
          <a:bodyPr spcFirstLastPara="1" wrap="square" lIns="91425" tIns="45700" rIns="91425" bIns="45700" anchor="b" anchorCtr="1">
            <a:noAutofit/>
          </a:bodyPr>
          <a:lstStyle>
            <a:lvl1pPr marL="457200" lvl="0" indent="-228600" algn="ctr" rtl="0">
              <a:lnSpc>
                <a:spcPct val="100000"/>
              </a:lnSpc>
              <a:spcBef>
                <a:spcPts val="1000"/>
              </a:spcBef>
              <a:spcAft>
                <a:spcPts val="0"/>
              </a:spcAft>
              <a:buSzPts val="1900"/>
              <a:buNone/>
              <a:defRPr sz="1900" b="0" cap="none">
                <a:solidFill>
                  <a:srgbClr val="6B8890"/>
                </a:solidFill>
              </a:defRPr>
            </a:lvl1pPr>
            <a:lvl2pPr marL="914400" lvl="1" indent="-228600" algn="l" rtl="0">
              <a:lnSpc>
                <a:spcPct val="100000"/>
              </a:lnSpc>
              <a:spcBef>
                <a:spcPts val="1000"/>
              </a:spcBef>
              <a:spcAft>
                <a:spcPts val="0"/>
              </a:spcAft>
              <a:buSzPts val="1900"/>
              <a:buNone/>
              <a:defRPr sz="1900" b="1"/>
            </a:lvl2pPr>
            <a:lvl3pPr marL="1371600" lvl="2" indent="-228600" algn="l" rtl="0">
              <a:lnSpc>
                <a:spcPct val="100000"/>
              </a:lnSpc>
              <a:spcBef>
                <a:spcPts val="1000"/>
              </a:spcBef>
              <a:spcAft>
                <a:spcPts val="0"/>
              </a:spcAft>
              <a:buSzPts val="1800"/>
              <a:buNone/>
              <a:defRPr sz="1800" b="1"/>
            </a:lvl3pPr>
            <a:lvl4pPr marL="1828800" lvl="3" indent="-228600" algn="l" rtl="0">
              <a:lnSpc>
                <a:spcPct val="100000"/>
              </a:lnSpc>
              <a:spcBef>
                <a:spcPts val="1000"/>
              </a:spcBef>
              <a:spcAft>
                <a:spcPts val="0"/>
              </a:spcAft>
              <a:buSzPts val="1600"/>
              <a:buNone/>
              <a:defRPr sz="1600" b="1"/>
            </a:lvl4pPr>
            <a:lvl5pPr marL="2286000" lvl="4" indent="-228600" algn="l" rtl="0">
              <a:lnSpc>
                <a:spcPct val="100000"/>
              </a:lnSpc>
              <a:spcBef>
                <a:spcPts val="1000"/>
              </a:spcBef>
              <a:spcAft>
                <a:spcPts val="0"/>
              </a:spcAft>
              <a:buSzPts val="1600"/>
              <a:buNone/>
              <a:defRPr sz="1600" b="1"/>
            </a:lvl5pPr>
            <a:lvl6pPr marL="2743200" lvl="5" indent="-228600" algn="l" rtl="0">
              <a:lnSpc>
                <a:spcPct val="100000"/>
              </a:lnSpc>
              <a:spcBef>
                <a:spcPts val="1000"/>
              </a:spcBef>
              <a:spcAft>
                <a:spcPts val="0"/>
              </a:spcAft>
              <a:buSzPts val="1600"/>
              <a:buNone/>
              <a:defRPr sz="1600" b="1"/>
            </a:lvl6pPr>
            <a:lvl7pPr marL="3200400" lvl="6" indent="-228600" algn="l" rtl="0">
              <a:lnSpc>
                <a:spcPct val="100000"/>
              </a:lnSpc>
              <a:spcBef>
                <a:spcPts val="1000"/>
              </a:spcBef>
              <a:spcAft>
                <a:spcPts val="0"/>
              </a:spcAft>
              <a:buSzPts val="1600"/>
              <a:buNone/>
              <a:defRPr sz="1600" b="1"/>
            </a:lvl7pPr>
            <a:lvl8pPr marL="3657600" lvl="7" indent="-228600" algn="l" rtl="0">
              <a:lnSpc>
                <a:spcPct val="100000"/>
              </a:lnSpc>
              <a:spcBef>
                <a:spcPts val="1000"/>
              </a:spcBef>
              <a:spcAft>
                <a:spcPts val="0"/>
              </a:spcAft>
              <a:buSzPts val="1600"/>
              <a:buNone/>
              <a:defRPr sz="1600" b="1"/>
            </a:lvl8pPr>
            <a:lvl9pPr marL="4114800" lvl="8" indent="-228600" algn="l" rtl="0">
              <a:lnSpc>
                <a:spcPct val="100000"/>
              </a:lnSpc>
              <a:spcBef>
                <a:spcPts val="1000"/>
              </a:spcBef>
              <a:spcAft>
                <a:spcPts val="0"/>
              </a:spcAft>
              <a:buSzPts val="1600"/>
              <a:buNone/>
              <a:defRPr sz="1600" b="1"/>
            </a:lvl9pPr>
          </a:lstStyle>
          <a:p>
            <a:endParaRPr/>
          </a:p>
        </p:txBody>
      </p:sp>
      <p:sp>
        <p:nvSpPr>
          <p:cNvPr id="63" name="Google Shape;63;p84"/>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4" name="Google Shape;64;p84"/>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5" name="Google Shape;65;p84"/>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
        <p:nvSpPr>
          <p:cNvPr id="66" name="Google Shape;66;p84"/>
          <p:cNvSpPr txBox="1">
            <a:spLocks noGrp="1"/>
          </p:cNvSpPr>
          <p:nvPr>
            <p:ph type="title"/>
          </p:nvPr>
        </p:nvSpPr>
        <p:spPr>
          <a:xfrm>
            <a:off x="2231136" y="964692"/>
            <a:ext cx="7729800" cy="11886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lvl1pPr lvl="0" algn="ctr" rtl="0">
              <a:lnSpc>
                <a:spcPct val="90000"/>
              </a:lnSpc>
              <a:spcBef>
                <a:spcPts val="0"/>
              </a:spcBef>
              <a:spcAft>
                <a:spcPts val="0"/>
              </a:spcAft>
              <a:buClr>
                <a:srgbClr val="262626"/>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85"/>
          <p:cNvSpPr txBox="1">
            <a:spLocks noGrp="1"/>
          </p:cNvSpPr>
          <p:nvPr>
            <p:ph type="title"/>
          </p:nvPr>
        </p:nvSpPr>
        <p:spPr>
          <a:xfrm>
            <a:off x="2231136" y="964692"/>
            <a:ext cx="7729800" cy="11886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lvl1pPr lvl="0" algn="ctr" rtl="0">
              <a:lnSpc>
                <a:spcPct val="90000"/>
              </a:lnSpc>
              <a:spcBef>
                <a:spcPts val="0"/>
              </a:spcBef>
              <a:spcAft>
                <a:spcPts val="0"/>
              </a:spcAft>
              <a:buClr>
                <a:srgbClr val="262626"/>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9" name="Google Shape;69;p85"/>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0" name="Google Shape;70;p85"/>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1" name="Google Shape;71;p85"/>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86"/>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4" name="Google Shape;74;p86"/>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5" name="Google Shape;75;p86"/>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77"/>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lvl1pPr marR="0" lvl="0" algn="ctr" rtl="0">
              <a:lnSpc>
                <a:spcPct val="90000"/>
              </a:lnSpc>
              <a:spcBef>
                <a:spcPts val="0"/>
              </a:spcBef>
              <a:spcAft>
                <a:spcPts val="0"/>
              </a:spcAft>
              <a:buClr>
                <a:srgbClr val="262626"/>
              </a:buClr>
              <a:buSzPts val="2800"/>
              <a:buFont typeface="Gill Sans"/>
              <a:buNone/>
              <a:defRPr sz="2800" b="0" i="0" u="none" strike="noStrike" cap="non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77"/>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lvl1pPr marL="457200" marR="0" lvl="0" indent="-342900" algn="l" rtl="0">
              <a:lnSpc>
                <a:spcPct val="100000"/>
              </a:lnSpc>
              <a:spcBef>
                <a:spcPts val="1000"/>
              </a:spcBef>
              <a:spcAft>
                <a:spcPts val="0"/>
              </a:spcAft>
              <a:buClr>
                <a:schemeClr val="accent2"/>
              </a:buClr>
              <a:buSzPts val="1800"/>
              <a:buFont typeface="Arial"/>
              <a:buChar char="•"/>
              <a:defRPr sz="1800" b="0" i="0" u="none" strike="noStrike" cap="none">
                <a:solidFill>
                  <a:srgbClr val="FEFEFE"/>
                </a:solidFill>
                <a:latin typeface="Gill Sans"/>
                <a:ea typeface="Gill Sans"/>
                <a:cs typeface="Gill Sans"/>
                <a:sym typeface="Gill Sans"/>
              </a:defRPr>
            </a:lvl1pPr>
            <a:lvl2pPr marL="914400" marR="0" lvl="1"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2pPr>
            <a:lvl3pPr marL="1371600" marR="0" lvl="2"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3pPr>
            <a:lvl4pPr marL="1828800" marR="0" lvl="3"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4pPr>
            <a:lvl5pPr marL="2286000" marR="0" lvl="4"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5pPr>
            <a:lvl6pPr marL="2743200" marR="0" lvl="5"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6pPr>
            <a:lvl7pPr marL="3200400" marR="0" lvl="6"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7pPr>
            <a:lvl8pPr marL="3657600" marR="0" lvl="7"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8pPr>
            <a:lvl9pPr marL="4114800" marR="0" lvl="8"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9pPr>
          </a:lstStyle>
          <a:p>
            <a:endParaRPr/>
          </a:p>
        </p:txBody>
      </p:sp>
      <p:sp>
        <p:nvSpPr>
          <p:cNvPr id="12" name="Google Shape;12;p77"/>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lt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9pPr>
          </a:lstStyle>
          <a:p>
            <a:endParaRPr/>
          </a:p>
        </p:txBody>
      </p:sp>
      <p:sp>
        <p:nvSpPr>
          <p:cNvPr id="13" name="Google Shape;13;p77"/>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50" b="0" i="0" u="none" strike="noStrike" cap="none">
                <a:solidFill>
                  <a:schemeClr val="lt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9pPr>
          </a:lstStyle>
          <a:p>
            <a:endParaRPr/>
          </a:p>
        </p:txBody>
      </p:sp>
      <p:sp>
        <p:nvSpPr>
          <p:cNvPr id="14" name="Google Shape;14;p77"/>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marR="0" lvl="0" indent="0" algn="ctr" rtl="0">
              <a:spcBef>
                <a:spcPts val="0"/>
              </a:spcBef>
              <a:buNone/>
              <a:defRPr sz="1100" b="0" i="0" u="none" strike="noStrike" cap="none">
                <a:solidFill>
                  <a:srgbClr val="FFFFFF"/>
                </a:solidFill>
                <a:latin typeface="Gill Sans"/>
                <a:ea typeface="Gill Sans"/>
                <a:cs typeface="Gill Sans"/>
                <a:sym typeface="Gill Sans"/>
              </a:defRPr>
            </a:lvl1pPr>
            <a:lvl2pPr marL="0" marR="0" lvl="1" indent="0" algn="ctr" rtl="0">
              <a:spcBef>
                <a:spcPts val="0"/>
              </a:spcBef>
              <a:buNone/>
              <a:defRPr sz="1100" b="0" i="0" u="none" strike="noStrike" cap="none">
                <a:solidFill>
                  <a:srgbClr val="FFFFFF"/>
                </a:solidFill>
                <a:latin typeface="Gill Sans"/>
                <a:ea typeface="Gill Sans"/>
                <a:cs typeface="Gill Sans"/>
                <a:sym typeface="Gill Sans"/>
              </a:defRPr>
            </a:lvl2pPr>
            <a:lvl3pPr marL="0" marR="0" lvl="2" indent="0" algn="ctr" rtl="0">
              <a:spcBef>
                <a:spcPts val="0"/>
              </a:spcBef>
              <a:buNone/>
              <a:defRPr sz="1100" b="0" i="0" u="none" strike="noStrike" cap="none">
                <a:solidFill>
                  <a:srgbClr val="FFFFFF"/>
                </a:solidFill>
                <a:latin typeface="Gill Sans"/>
                <a:ea typeface="Gill Sans"/>
                <a:cs typeface="Gill Sans"/>
                <a:sym typeface="Gill Sans"/>
              </a:defRPr>
            </a:lvl3pPr>
            <a:lvl4pPr marL="0" marR="0" lvl="3" indent="0" algn="ctr" rtl="0">
              <a:spcBef>
                <a:spcPts val="0"/>
              </a:spcBef>
              <a:buNone/>
              <a:defRPr sz="1100" b="0" i="0" u="none" strike="noStrike" cap="none">
                <a:solidFill>
                  <a:srgbClr val="FFFFFF"/>
                </a:solidFill>
                <a:latin typeface="Gill Sans"/>
                <a:ea typeface="Gill Sans"/>
                <a:cs typeface="Gill Sans"/>
                <a:sym typeface="Gill Sans"/>
              </a:defRPr>
            </a:lvl4pPr>
            <a:lvl5pPr marL="0" marR="0" lvl="4" indent="0" algn="ctr" rtl="0">
              <a:spcBef>
                <a:spcPts val="0"/>
              </a:spcBef>
              <a:buNone/>
              <a:defRPr sz="1100" b="0" i="0" u="none" strike="noStrike" cap="none">
                <a:solidFill>
                  <a:srgbClr val="FFFFFF"/>
                </a:solidFill>
                <a:latin typeface="Gill Sans"/>
                <a:ea typeface="Gill Sans"/>
                <a:cs typeface="Gill Sans"/>
                <a:sym typeface="Gill Sans"/>
              </a:defRPr>
            </a:lvl5pPr>
            <a:lvl6pPr marL="0" marR="0" lvl="5" indent="0" algn="ctr" rtl="0">
              <a:spcBef>
                <a:spcPts val="0"/>
              </a:spcBef>
              <a:buNone/>
              <a:defRPr sz="1100" b="0" i="0" u="none" strike="noStrike" cap="none">
                <a:solidFill>
                  <a:srgbClr val="FFFFFF"/>
                </a:solidFill>
                <a:latin typeface="Gill Sans"/>
                <a:ea typeface="Gill Sans"/>
                <a:cs typeface="Gill Sans"/>
                <a:sym typeface="Gill Sans"/>
              </a:defRPr>
            </a:lvl6pPr>
            <a:lvl7pPr marL="0" marR="0" lvl="6" indent="0" algn="ctr" rtl="0">
              <a:spcBef>
                <a:spcPts val="0"/>
              </a:spcBef>
              <a:buNone/>
              <a:defRPr sz="1100" b="0" i="0" u="none" strike="noStrike" cap="none">
                <a:solidFill>
                  <a:srgbClr val="FFFFFF"/>
                </a:solidFill>
                <a:latin typeface="Gill Sans"/>
                <a:ea typeface="Gill Sans"/>
                <a:cs typeface="Gill Sans"/>
                <a:sym typeface="Gill Sans"/>
              </a:defRPr>
            </a:lvl7pPr>
            <a:lvl8pPr marL="0" marR="0" lvl="7" indent="0" algn="ctr" rtl="0">
              <a:spcBef>
                <a:spcPts val="0"/>
              </a:spcBef>
              <a:buNone/>
              <a:defRPr sz="1100" b="0" i="0" u="none" strike="noStrike" cap="none">
                <a:solidFill>
                  <a:srgbClr val="FFFFFF"/>
                </a:solidFill>
                <a:latin typeface="Gill Sans"/>
                <a:ea typeface="Gill Sans"/>
                <a:cs typeface="Gill Sans"/>
                <a:sym typeface="Gill Sans"/>
              </a:defRPr>
            </a:lvl8pPr>
            <a:lvl9pPr marL="0" marR="0" lvl="8" indent="0" algn="ctr" rtl="0">
              <a:spcBef>
                <a:spcPts val="0"/>
              </a:spcBef>
              <a:buNone/>
              <a:defRPr sz="1100" b="0" i="0" u="none" strike="noStrike" cap="none">
                <a:solidFill>
                  <a:srgbClr val="FFFFFF"/>
                </a:solidFill>
                <a:latin typeface="Gill Sans"/>
                <a:ea typeface="Gill Sans"/>
                <a:cs typeface="Gill Sans"/>
                <a:sym typeface="Gill Sans"/>
              </a:defRPr>
            </a:lvl9pPr>
          </a:lstStyle>
          <a:p>
            <a:pPr marL="0" lvl="0" indent="0" algn="ct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27"/>
        <p:cNvGrpSpPr/>
        <p:nvPr/>
      </p:nvGrpSpPr>
      <p:grpSpPr>
        <a:xfrm>
          <a:off x="0" y="0"/>
          <a:ext cx="0" cy="0"/>
          <a:chOff x="0" y="0"/>
          <a:chExt cx="0" cy="0"/>
        </a:xfrm>
      </p:grpSpPr>
      <p:sp>
        <p:nvSpPr>
          <p:cNvPr id="28" name="Google Shape;28;p76"/>
          <p:cNvSpPr txBox="1">
            <a:spLocks noGrp="1"/>
          </p:cNvSpPr>
          <p:nvPr>
            <p:ph type="title"/>
          </p:nvPr>
        </p:nvSpPr>
        <p:spPr>
          <a:xfrm>
            <a:off x="2231136" y="964692"/>
            <a:ext cx="7729800" cy="11886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lvl1pPr marR="0" lvl="0" algn="ctr" rtl="0">
              <a:lnSpc>
                <a:spcPct val="90000"/>
              </a:lnSpc>
              <a:spcBef>
                <a:spcPts val="0"/>
              </a:spcBef>
              <a:spcAft>
                <a:spcPts val="0"/>
              </a:spcAft>
              <a:buClr>
                <a:srgbClr val="262626"/>
              </a:buClr>
              <a:buSzPts val="2800"/>
              <a:buFont typeface="Gill Sans"/>
              <a:buNone/>
              <a:defRPr sz="2800" b="0" i="0" u="none" strike="noStrike" cap="none">
                <a:solidFill>
                  <a:srgbClr val="262626"/>
                </a:solidFill>
                <a:latin typeface="Gill Sans"/>
                <a:ea typeface="Gill Sans"/>
                <a:cs typeface="Gill Sans"/>
                <a:sym typeface="Gill Sans"/>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29" name="Google Shape;29;p76"/>
          <p:cNvSpPr txBox="1">
            <a:spLocks noGrp="1"/>
          </p:cNvSpPr>
          <p:nvPr>
            <p:ph type="body" idx="1"/>
          </p:nvPr>
        </p:nvSpPr>
        <p:spPr>
          <a:xfrm>
            <a:off x="2231136" y="2638044"/>
            <a:ext cx="7729800" cy="3102000"/>
          </a:xfrm>
          <a:prstGeom prst="rect">
            <a:avLst/>
          </a:prstGeom>
          <a:noFill/>
          <a:ln>
            <a:noFill/>
          </a:ln>
        </p:spPr>
        <p:txBody>
          <a:bodyPr spcFirstLastPara="1" wrap="square" lIns="91425" tIns="45700" rIns="91425" bIns="45700" anchor="t" anchorCtr="0">
            <a:noAutofit/>
          </a:bodyPr>
          <a:lstStyle>
            <a:lvl1pPr marL="457200" marR="0" lvl="0" indent="-342900" algn="l" rtl="0">
              <a:lnSpc>
                <a:spcPct val="100000"/>
              </a:lnSpc>
              <a:spcBef>
                <a:spcPts val="1000"/>
              </a:spcBef>
              <a:spcAft>
                <a:spcPts val="0"/>
              </a:spcAft>
              <a:buClr>
                <a:schemeClr val="accent2"/>
              </a:buClr>
              <a:buSzPts val="1800"/>
              <a:buFont typeface="Arial"/>
              <a:buChar char="•"/>
              <a:defRPr sz="1800" b="0" i="0" u="none" strike="noStrike" cap="none">
                <a:solidFill>
                  <a:srgbClr val="262626"/>
                </a:solidFill>
                <a:latin typeface="Gill Sans"/>
                <a:ea typeface="Gill Sans"/>
                <a:cs typeface="Gill Sans"/>
                <a:sym typeface="Gill Sans"/>
              </a:defRPr>
            </a:lvl1pPr>
            <a:lvl2pPr marL="914400" marR="0" lvl="1"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2pPr>
            <a:lvl3pPr marL="1371600" marR="0" lvl="2"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3pPr>
            <a:lvl4pPr marL="1828800" marR="0" lvl="3"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4pPr>
            <a:lvl5pPr marL="2286000" marR="0" lvl="4"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5pPr>
            <a:lvl6pPr marL="2743200" marR="0" lvl="5"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6pPr>
            <a:lvl7pPr marL="3200400" marR="0" lvl="6"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7pPr>
            <a:lvl8pPr marL="3657600" marR="0" lvl="7"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8pPr>
            <a:lvl9pPr marL="4114800" marR="0" lvl="8"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9pPr>
          </a:lstStyle>
          <a:p>
            <a:endParaRPr/>
          </a:p>
        </p:txBody>
      </p:sp>
      <p:sp>
        <p:nvSpPr>
          <p:cNvPr id="30" name="Google Shape;30;p76"/>
          <p:cNvSpPr txBox="1">
            <a:spLocks noGrp="1"/>
          </p:cNvSpPr>
          <p:nvPr>
            <p:ph type="dt" idx="10"/>
          </p:nvPr>
        </p:nvSpPr>
        <p:spPr>
          <a:xfrm>
            <a:off x="7821429" y="6238816"/>
            <a:ext cx="2753700" cy="3240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dk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31" name="Google Shape;31;p76"/>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50" b="0" i="0" u="none" strike="noStrike" cap="none">
                <a:solidFill>
                  <a:schemeClr val="dk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32" name="Google Shape;32;p76"/>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marR="0" lvl="0" indent="0" algn="ctr" rtl="0">
              <a:spcBef>
                <a:spcPts val="0"/>
              </a:spcBef>
              <a:buNone/>
              <a:defRPr sz="1100" b="0" i="0" u="none" strike="noStrike" cap="none">
                <a:solidFill>
                  <a:srgbClr val="FFFFFF"/>
                </a:solidFill>
                <a:latin typeface="Gill Sans"/>
                <a:ea typeface="Gill Sans"/>
                <a:cs typeface="Gill Sans"/>
                <a:sym typeface="Gill Sans"/>
              </a:defRPr>
            </a:lvl1pPr>
            <a:lvl2pPr marL="0" marR="0" lvl="1" indent="0" algn="ctr" rtl="0">
              <a:spcBef>
                <a:spcPts val="0"/>
              </a:spcBef>
              <a:buNone/>
              <a:defRPr sz="1100" b="0" i="0" u="none" strike="noStrike" cap="none">
                <a:solidFill>
                  <a:srgbClr val="FFFFFF"/>
                </a:solidFill>
                <a:latin typeface="Gill Sans"/>
                <a:ea typeface="Gill Sans"/>
                <a:cs typeface="Gill Sans"/>
                <a:sym typeface="Gill Sans"/>
              </a:defRPr>
            </a:lvl2pPr>
            <a:lvl3pPr marL="0" marR="0" lvl="2" indent="0" algn="ctr" rtl="0">
              <a:spcBef>
                <a:spcPts val="0"/>
              </a:spcBef>
              <a:buNone/>
              <a:defRPr sz="1100" b="0" i="0" u="none" strike="noStrike" cap="none">
                <a:solidFill>
                  <a:srgbClr val="FFFFFF"/>
                </a:solidFill>
                <a:latin typeface="Gill Sans"/>
                <a:ea typeface="Gill Sans"/>
                <a:cs typeface="Gill Sans"/>
                <a:sym typeface="Gill Sans"/>
              </a:defRPr>
            </a:lvl3pPr>
            <a:lvl4pPr marL="0" marR="0" lvl="3" indent="0" algn="ctr" rtl="0">
              <a:spcBef>
                <a:spcPts val="0"/>
              </a:spcBef>
              <a:buNone/>
              <a:defRPr sz="1100" b="0" i="0" u="none" strike="noStrike" cap="none">
                <a:solidFill>
                  <a:srgbClr val="FFFFFF"/>
                </a:solidFill>
                <a:latin typeface="Gill Sans"/>
                <a:ea typeface="Gill Sans"/>
                <a:cs typeface="Gill Sans"/>
                <a:sym typeface="Gill Sans"/>
              </a:defRPr>
            </a:lvl4pPr>
            <a:lvl5pPr marL="0" marR="0" lvl="4" indent="0" algn="ctr" rtl="0">
              <a:spcBef>
                <a:spcPts val="0"/>
              </a:spcBef>
              <a:buNone/>
              <a:defRPr sz="1100" b="0" i="0" u="none" strike="noStrike" cap="none">
                <a:solidFill>
                  <a:srgbClr val="FFFFFF"/>
                </a:solidFill>
                <a:latin typeface="Gill Sans"/>
                <a:ea typeface="Gill Sans"/>
                <a:cs typeface="Gill Sans"/>
                <a:sym typeface="Gill Sans"/>
              </a:defRPr>
            </a:lvl5pPr>
            <a:lvl6pPr marL="0" marR="0" lvl="5" indent="0" algn="ctr" rtl="0">
              <a:spcBef>
                <a:spcPts val="0"/>
              </a:spcBef>
              <a:buNone/>
              <a:defRPr sz="1100" b="0" i="0" u="none" strike="noStrike" cap="none">
                <a:solidFill>
                  <a:srgbClr val="FFFFFF"/>
                </a:solidFill>
                <a:latin typeface="Gill Sans"/>
                <a:ea typeface="Gill Sans"/>
                <a:cs typeface="Gill Sans"/>
                <a:sym typeface="Gill Sans"/>
              </a:defRPr>
            </a:lvl6pPr>
            <a:lvl7pPr marL="0" marR="0" lvl="6" indent="0" algn="ctr" rtl="0">
              <a:spcBef>
                <a:spcPts val="0"/>
              </a:spcBef>
              <a:buNone/>
              <a:defRPr sz="1100" b="0" i="0" u="none" strike="noStrike" cap="none">
                <a:solidFill>
                  <a:srgbClr val="FFFFFF"/>
                </a:solidFill>
                <a:latin typeface="Gill Sans"/>
                <a:ea typeface="Gill Sans"/>
                <a:cs typeface="Gill Sans"/>
                <a:sym typeface="Gill Sans"/>
              </a:defRPr>
            </a:lvl7pPr>
            <a:lvl8pPr marL="0" marR="0" lvl="7" indent="0" algn="ctr" rtl="0">
              <a:spcBef>
                <a:spcPts val="0"/>
              </a:spcBef>
              <a:buNone/>
              <a:defRPr sz="1100" b="0" i="0" u="none" strike="noStrike" cap="none">
                <a:solidFill>
                  <a:srgbClr val="FFFFFF"/>
                </a:solidFill>
                <a:latin typeface="Gill Sans"/>
                <a:ea typeface="Gill Sans"/>
                <a:cs typeface="Gill Sans"/>
                <a:sym typeface="Gill Sans"/>
              </a:defRPr>
            </a:lvl8pPr>
            <a:lvl9pPr marL="0" marR="0" lvl="8" indent="0" algn="ctr" rtl="0">
              <a:spcBef>
                <a:spcPts val="0"/>
              </a:spcBef>
              <a:buNone/>
              <a:defRPr sz="1100" b="0" i="0" u="none" strike="noStrike" cap="none">
                <a:solidFill>
                  <a:srgbClr val="FFFFFF"/>
                </a:solidFill>
                <a:latin typeface="Gill Sans"/>
                <a:ea typeface="Gill Sans"/>
                <a:cs typeface="Gill Sans"/>
                <a:sym typeface="Gill Sans"/>
              </a:defRPr>
            </a:lvl9pPr>
          </a:lstStyle>
          <a:p>
            <a:pPr marL="0" lvl="0" indent="0" algn="ct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law.lis.virginia.gov/vacode/2.2-3904"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1.next.westlaw.com/Link/Document/FullText?findType=Y&amp;serNum=2015446367&amp;pubNum=0004637&amp;originatingDoc=I6206cb70c74911e48f32a02fa8228da0&amp;refType=RP&amp;fi=co_pp_sp_4637_40&amp;originationContext=document&amp;transitionType=DocumentItem&amp;contextData=(sc.Search)#co_pp_sp_4637_40" TargetMode="External"/><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1.next.westlaw.com/Link/Document/FullText?findType=Y&amp;serNum=2012879657&amp;pubNum=0000162&amp;originatingDoc=I771a45b0c43811e39ca9b9cd33fd6840&amp;refType=RP&amp;originationContext=document&amp;transitionType=DocumentItem&amp;contextData=(sc.Search)"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hyperlink" Target="https://1.next.westlaw.com/Link/Document/FullText?findType=Y&amp;serNum=2003191991&amp;pubNum=0000711&amp;originatingDoc=I747205ead5c811e0a06efc94fb34cdeb&amp;refType=RP&amp;originationContext=document&amp;transitionType=DocumentItem&amp;contextData=(sc.Search)" TargetMode="External"/><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hyperlink" Target="https://lis.virginia.gov/cgi-bin/legp604.exe?201+ful+CHAP0949" TargetMode="External"/><Relationship Id="rId2" Type="http://schemas.openxmlformats.org/officeDocument/2006/relationships/notesSlide" Target="../notesSlides/notesSlide55.xml"/><Relationship Id="rId1" Type="http://schemas.openxmlformats.org/officeDocument/2006/relationships/slideLayout" Target="../slideLayouts/slideLayout3.xml"/><Relationship Id="rId4" Type="http://schemas.openxmlformats.org/officeDocument/2006/relationships/hyperlink" Target="http://law.lis.virginia.gov/vacode/65.2-500"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lis.virginia.gov/cgi-bin/legp604.exe?201+sum+HB972" TargetMode="External"/><Relationship Id="rId2" Type="http://schemas.openxmlformats.org/officeDocument/2006/relationships/notesSlide" Target="../notesSlides/notesSlide57.xml"/><Relationship Id="rId1" Type="http://schemas.openxmlformats.org/officeDocument/2006/relationships/slideLayout" Target="../slideLayouts/slideLayout3.xml"/><Relationship Id="rId4" Type="http://schemas.openxmlformats.org/officeDocument/2006/relationships/hyperlink" Target="https://lis.virginia.gov/cgi-bin/legp604.exe?ses=201&amp;typ=bil&amp;val=sb2&amp;ses=201&amp;typ=bil&amp;val=sb2" TargetMode="Externa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
          <p:cNvSpPr txBox="1">
            <a:spLocks noGrp="1"/>
          </p:cNvSpPr>
          <p:nvPr>
            <p:ph type="ctrTitle"/>
          </p:nvPr>
        </p:nvSpPr>
        <p:spPr>
          <a:xfrm>
            <a:off x="1242647" y="843111"/>
            <a:ext cx="9706800" cy="258600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Autofit/>
          </a:bodyPr>
          <a:lstStyle/>
          <a:p>
            <a:pPr marL="0" lvl="0" indent="0" algn="ctr" rtl="0">
              <a:lnSpc>
                <a:spcPct val="90000"/>
              </a:lnSpc>
              <a:spcBef>
                <a:spcPts val="0"/>
              </a:spcBef>
              <a:spcAft>
                <a:spcPts val="0"/>
              </a:spcAft>
              <a:buClr>
                <a:srgbClr val="0070C0"/>
              </a:buClr>
              <a:buSzPts val="3600"/>
              <a:buFont typeface="Arial Black"/>
              <a:buNone/>
            </a:pPr>
            <a:r>
              <a:rPr lang="en-US" sz="3600">
                <a:solidFill>
                  <a:srgbClr val="0070C0"/>
                </a:solidFill>
                <a:latin typeface="Arial Black"/>
                <a:ea typeface="Arial Black"/>
                <a:cs typeface="Arial Black"/>
                <a:sym typeface="Arial Black"/>
              </a:rPr>
              <a:t>IT DIDN’T HAPPEN AT WORK:  </a:t>
            </a:r>
            <a:endParaRPr sz="3600">
              <a:solidFill>
                <a:srgbClr val="0070C0"/>
              </a:solidFill>
              <a:latin typeface="Arial Black"/>
              <a:ea typeface="Arial Black"/>
              <a:cs typeface="Arial Black"/>
              <a:sym typeface="Arial Black"/>
            </a:endParaRPr>
          </a:p>
          <a:p>
            <a:pPr marL="0" lvl="0" indent="0" algn="ctr" rtl="0">
              <a:lnSpc>
                <a:spcPct val="90000"/>
              </a:lnSpc>
              <a:spcBef>
                <a:spcPts val="0"/>
              </a:spcBef>
              <a:spcAft>
                <a:spcPts val="0"/>
              </a:spcAft>
              <a:buClr>
                <a:srgbClr val="0070C0"/>
              </a:buClr>
              <a:buSzPts val="3600"/>
              <a:buFont typeface="Arial Black"/>
              <a:buNone/>
            </a:pPr>
            <a:r>
              <a:rPr lang="en-US" sz="3600">
                <a:solidFill>
                  <a:srgbClr val="0070C0"/>
                </a:solidFill>
                <a:latin typeface="Arial Black"/>
                <a:ea typeface="Arial Black"/>
                <a:cs typeface="Arial Black"/>
                <a:sym typeface="Arial Black"/>
              </a:rPr>
              <a:t>CAN THEY FIRE ME ANYWAY?</a:t>
            </a:r>
            <a:endParaRPr/>
          </a:p>
        </p:txBody>
      </p:sp>
      <p:sp>
        <p:nvSpPr>
          <p:cNvPr id="110" name="Google Shape;110;p1"/>
          <p:cNvSpPr txBox="1"/>
          <p:nvPr/>
        </p:nvSpPr>
        <p:spPr>
          <a:xfrm>
            <a:off x="2081550" y="3681875"/>
            <a:ext cx="7487100" cy="2823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000" b="1" i="0" u="none" strike="noStrike" cap="none">
                <a:solidFill>
                  <a:srgbClr val="0070C0"/>
                </a:solidFill>
              </a:rPr>
              <a:t>DC Bar Continuing Legal Education Program  </a:t>
            </a:r>
            <a:endParaRPr b="1"/>
          </a:p>
          <a:p>
            <a:pPr marL="0" marR="0" lvl="0" indent="0" algn="ctr" rtl="0">
              <a:spcBef>
                <a:spcPts val="0"/>
              </a:spcBef>
              <a:spcAft>
                <a:spcPts val="0"/>
              </a:spcAft>
              <a:buNone/>
            </a:pPr>
            <a:r>
              <a:rPr lang="en-US" sz="3000" b="1" i="0" u="none" strike="noStrike" cap="none">
                <a:solidFill>
                  <a:srgbClr val="0070C0"/>
                </a:solidFill>
              </a:rPr>
              <a:t>September 24, 2020</a:t>
            </a:r>
            <a:endParaRPr sz="3000" b="1" i="0" u="none" strike="noStrike" cap="none">
              <a:solidFill>
                <a:srgbClr val="0070C0"/>
              </a:solidFill>
            </a:endParaRPr>
          </a:p>
          <a:p>
            <a:pPr marL="0" marR="0" lvl="0" indent="0" algn="ctr" rtl="0">
              <a:spcBef>
                <a:spcPts val="0"/>
              </a:spcBef>
              <a:spcAft>
                <a:spcPts val="0"/>
              </a:spcAft>
              <a:buNone/>
            </a:pPr>
            <a:r>
              <a:rPr lang="en-US" sz="3000" b="1">
                <a:solidFill>
                  <a:srgbClr val="0070C0"/>
                </a:solidFill>
              </a:rPr>
              <a:t>Diane A. Seltzer Torre, Esquire</a:t>
            </a:r>
            <a:endParaRPr sz="3000" b="1">
              <a:solidFill>
                <a:srgbClr val="0070C0"/>
              </a:solidFill>
            </a:endParaRPr>
          </a:p>
          <a:p>
            <a:pPr marL="0" marR="0" lvl="0" indent="0" algn="ctr" rtl="0">
              <a:spcBef>
                <a:spcPts val="0"/>
              </a:spcBef>
              <a:spcAft>
                <a:spcPts val="0"/>
              </a:spcAft>
              <a:buNone/>
            </a:pPr>
            <a:r>
              <a:rPr lang="en-US" sz="3000" b="1">
                <a:solidFill>
                  <a:srgbClr val="0070C0"/>
                </a:solidFill>
              </a:rPr>
              <a:t>Joyce E. Smithey, Esquire</a:t>
            </a:r>
            <a:endParaRPr sz="3000" b="1">
              <a:solidFill>
                <a:srgbClr val="0070C0"/>
              </a:solidFill>
            </a:endParaRPr>
          </a:p>
          <a:p>
            <a:pPr marL="0" marR="0" lvl="0" indent="0" algn="ctr" rtl="0">
              <a:spcBef>
                <a:spcPts val="0"/>
              </a:spcBef>
              <a:spcAft>
                <a:spcPts val="0"/>
              </a:spcAft>
              <a:buNone/>
            </a:pPr>
            <a:r>
              <a:rPr lang="en-US" sz="3000" b="1">
                <a:solidFill>
                  <a:srgbClr val="0070C0"/>
                </a:solidFill>
              </a:rPr>
              <a:t>Jane Lemley Rasmussen, Esquire</a:t>
            </a:r>
            <a:endParaRPr sz="3000" b="1">
              <a:solidFill>
                <a:srgbClr val="0070C0"/>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6"/>
        <p:cNvGrpSpPr/>
        <p:nvPr/>
      </p:nvGrpSpPr>
      <p:grpSpPr>
        <a:xfrm>
          <a:off x="0" y="0"/>
          <a:ext cx="0" cy="0"/>
          <a:chOff x="0" y="0"/>
          <a:chExt cx="0" cy="0"/>
        </a:xfrm>
      </p:grpSpPr>
      <p:sp>
        <p:nvSpPr>
          <p:cNvPr id="197" name="Google Shape;197;p9"/>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98" name="Google Shape;198;p9"/>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99" name="Google Shape;199;p9"/>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00" name="Google Shape;200;p9"/>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cap="none">
                <a:solidFill>
                  <a:srgbClr val="262626"/>
                </a:solidFill>
                <a:latin typeface="Gill Sans"/>
                <a:ea typeface="Gill Sans"/>
                <a:cs typeface="Gill Sans"/>
                <a:sym typeface="Gill Sans"/>
              </a:rPr>
              <a:t>POSITIONS ON LGBTQIA+ RIGHTS</a:t>
            </a:r>
            <a:endParaRPr/>
          </a:p>
        </p:txBody>
      </p:sp>
      <p:sp>
        <p:nvSpPr>
          <p:cNvPr id="201" name="Google Shape;201;p9"/>
          <p:cNvSpPr/>
          <p:nvPr/>
        </p:nvSpPr>
        <p:spPr>
          <a:xfrm>
            <a:off x="1600200" y="1800475"/>
            <a:ext cx="8980200" cy="3722400"/>
          </a:xfrm>
          <a:prstGeom prst="rect">
            <a:avLst/>
          </a:prstGeom>
          <a:noFill/>
          <a:ln>
            <a:noFill/>
          </a:ln>
        </p:spPr>
        <p:txBody>
          <a:bodyPr spcFirstLastPara="1" wrap="square" lIns="91425" tIns="45700" rIns="91425" bIns="45700" anchor="t" anchorCtr="0">
            <a:normAutofit/>
          </a:bodyPr>
          <a:lstStyle/>
          <a:p>
            <a:pPr marL="457200" marR="0" lvl="0" indent="0" algn="l" rtl="0">
              <a:spcBef>
                <a:spcPts val="0"/>
              </a:spcBef>
              <a:spcAft>
                <a:spcPts val="0"/>
              </a:spcAft>
              <a:buNone/>
            </a:pPr>
            <a:r>
              <a:rPr lang="en-US" sz="1800" i="0" u="none" strike="noStrike" cap="none">
                <a:latin typeface="Gill Sans"/>
                <a:ea typeface="Gill Sans"/>
                <a:cs typeface="Gill Sans"/>
                <a:sym typeface="Gill Sans"/>
              </a:rPr>
              <a:t>Does sexual orientation or gender identity have to be recognized as a protected class in order for there to be protection for those who do or do not support LGBTQIA+ rights?</a:t>
            </a:r>
            <a:endParaRPr sz="1800" i="0" u="none" strike="noStrike" cap="none">
              <a:latin typeface="Gill Sans"/>
              <a:ea typeface="Gill Sans"/>
              <a:cs typeface="Gill Sans"/>
              <a:sym typeface="Gill Sans"/>
            </a:endParaRPr>
          </a:p>
          <a:p>
            <a:pPr marL="0" marR="0" lvl="0" indent="0" algn="l" rtl="0">
              <a:spcBef>
                <a:spcPts val="1000"/>
              </a:spcBef>
              <a:spcAft>
                <a:spcPts val="0"/>
              </a:spcAft>
              <a:buSzPts val="1800"/>
              <a:buFont typeface="Gill Sans"/>
              <a:buChar char="•"/>
            </a:pPr>
            <a:r>
              <a:rPr lang="en-US" sz="1800" i="1">
                <a:latin typeface="Gill Sans"/>
                <a:ea typeface="Gill Sans"/>
                <a:cs typeface="Gill Sans"/>
                <a:sym typeface="Gill Sans"/>
              </a:rPr>
              <a:t>Bostock v. Clayton County, GA</a:t>
            </a:r>
            <a:r>
              <a:rPr lang="en-US" sz="1800">
                <a:latin typeface="Gill Sans"/>
                <a:ea typeface="Gill Sans"/>
                <a:cs typeface="Gill Sans"/>
                <a:sym typeface="Gill Sans"/>
              </a:rPr>
              <a:t>, 590 v. ___ (2020). The Supreme Court held, based on the plain language of the statute (“because of sex”) that discrimination on the basis of a person’s sexual orientation necessarily constitutes discriminating on the basis of sex. For example, if an employer fires one employee because the he is male and attracted to men, but does not similarly fire a female employee who is materially similar in all other respects because she is attracted to men, the decision clearly takes into account each employee’s sex, and sex is not a permissible consideration in employment decisions. </a:t>
            </a:r>
            <a:endParaRPr sz="1800">
              <a:latin typeface="Gill Sans"/>
              <a:ea typeface="Gill Sans"/>
              <a:cs typeface="Gill Sans"/>
              <a:sym typeface="Gill Sans"/>
            </a:endParaRPr>
          </a:p>
          <a:p>
            <a:pPr marL="0" marR="0" lvl="0" indent="0" algn="l" rtl="0">
              <a:spcBef>
                <a:spcPts val="1000"/>
              </a:spcBef>
              <a:spcAft>
                <a:spcPts val="0"/>
              </a:spcAft>
              <a:buSzPts val="1800"/>
              <a:buFont typeface="Arial"/>
              <a:buChar char="•"/>
            </a:pPr>
            <a:r>
              <a:rPr lang="en-US" sz="1800" i="0" u="none" strike="noStrike" cap="none">
                <a:latin typeface="Gill Sans"/>
                <a:ea typeface="Gill Sans"/>
                <a:cs typeface="Gill Sans"/>
                <a:sym typeface="Gill Sans"/>
              </a:rPr>
              <a:t>The EEOC interprets and enforces Title VII's prohibition of sex discrimination as forbidding any employment discrimination based on gender identity or sexual orientation.  These protections apply regardless of any contrary state or local laws.</a:t>
            </a:r>
            <a:endParaRPr sz="1800"/>
          </a:p>
          <a:p>
            <a:pPr marL="0" marR="0" lvl="0" indent="114300" algn="l" rtl="0">
              <a:spcBef>
                <a:spcPts val="1000"/>
              </a:spcBef>
              <a:spcAft>
                <a:spcPts val="0"/>
              </a:spcAft>
              <a:buClr>
                <a:schemeClr val="accent2"/>
              </a:buClr>
              <a:buSzPts val="1800"/>
              <a:buFont typeface="Arial"/>
              <a:buNone/>
            </a:pPr>
            <a:endParaRPr sz="1800" b="0" i="0" u="none" strike="noStrike" cap="none">
              <a:solidFill>
                <a:srgbClr val="404040"/>
              </a:solidFill>
              <a:latin typeface="Gill Sans"/>
              <a:ea typeface="Gill Sans"/>
              <a:cs typeface="Gill Sans"/>
              <a:sym typeface="Gill Sans"/>
            </a:endParaRPr>
          </a:p>
          <a:p>
            <a:pPr marL="0" marR="0" lvl="0" indent="114300" algn="l" rtl="0">
              <a:spcBef>
                <a:spcPts val="1000"/>
              </a:spcBef>
              <a:spcAft>
                <a:spcPts val="0"/>
              </a:spcAft>
              <a:buClr>
                <a:schemeClr val="accent2"/>
              </a:buClr>
              <a:buSzPts val="1800"/>
              <a:buFont typeface="Arial"/>
              <a:buNone/>
            </a:pPr>
            <a:endParaRPr sz="1800" b="0" i="0" u="none" strike="noStrike" cap="none">
              <a:solidFill>
                <a:srgbClr val="404040"/>
              </a:solidFill>
              <a:latin typeface="Gill Sans"/>
              <a:ea typeface="Gill Sans"/>
              <a:cs typeface="Gill Sans"/>
              <a:sym typeface="Gill Sans"/>
            </a:endParaRPr>
          </a:p>
        </p:txBody>
      </p:sp>
      <p:sp>
        <p:nvSpPr>
          <p:cNvPr id="202" name="Google Shape;202;p9"/>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203" name="Google Shape;203;p9"/>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10</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7"/>
        <p:cNvGrpSpPr/>
        <p:nvPr/>
      </p:nvGrpSpPr>
      <p:grpSpPr>
        <a:xfrm>
          <a:off x="0" y="0"/>
          <a:ext cx="0" cy="0"/>
          <a:chOff x="0" y="0"/>
          <a:chExt cx="0" cy="0"/>
        </a:xfrm>
      </p:grpSpPr>
      <p:sp>
        <p:nvSpPr>
          <p:cNvPr id="208" name="Google Shape;208;p10"/>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09" name="Google Shape;209;p10"/>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10" name="Google Shape;210;p10"/>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11" name="Google Shape;211;p10"/>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a:t>TITLE VII:  RETALIATION</a:t>
            </a:r>
            <a:endParaRPr/>
          </a:p>
        </p:txBody>
      </p:sp>
      <p:sp>
        <p:nvSpPr>
          <p:cNvPr id="212" name="Google Shape;212;p10"/>
          <p:cNvSpPr txBox="1">
            <a:spLocks noGrp="1"/>
          </p:cNvSpPr>
          <p:nvPr>
            <p:ph type="body" idx="1"/>
          </p:nvPr>
        </p:nvSpPr>
        <p:spPr>
          <a:xfrm>
            <a:off x="1706062" y="2291262"/>
            <a:ext cx="8779512" cy="2879256"/>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SzPts val="2500"/>
              <a:buChar char="•"/>
            </a:pPr>
            <a:r>
              <a:rPr lang="en-US" sz="2500">
                <a:solidFill>
                  <a:srgbClr val="404040"/>
                </a:solidFill>
              </a:rPr>
              <a:t>Prohibits retaliation for engaging in protected activity:</a:t>
            </a:r>
            <a:endParaRPr/>
          </a:p>
          <a:p>
            <a:pPr marL="457200" lvl="1" indent="-228600" algn="l" rtl="0">
              <a:lnSpc>
                <a:spcPct val="100000"/>
              </a:lnSpc>
              <a:spcBef>
                <a:spcPts val="1000"/>
              </a:spcBef>
              <a:spcAft>
                <a:spcPts val="0"/>
              </a:spcAft>
              <a:buSzPts val="2500"/>
              <a:buChar char="•"/>
            </a:pPr>
            <a:r>
              <a:rPr lang="en-US" sz="2500">
                <a:solidFill>
                  <a:srgbClr val="404040"/>
                </a:solidFill>
              </a:rPr>
              <a:t>Attending a rally regarding unlawful discrimination in the workplace.</a:t>
            </a:r>
            <a:endParaRPr/>
          </a:p>
          <a:p>
            <a:pPr marL="457200" lvl="1" indent="-228600" algn="l" rtl="0">
              <a:lnSpc>
                <a:spcPct val="100000"/>
              </a:lnSpc>
              <a:spcBef>
                <a:spcPts val="1000"/>
              </a:spcBef>
              <a:spcAft>
                <a:spcPts val="0"/>
              </a:spcAft>
              <a:buSzPts val="2500"/>
              <a:buChar char="•"/>
            </a:pPr>
            <a:r>
              <a:rPr lang="en-US" sz="2500">
                <a:solidFill>
                  <a:srgbClr val="404040"/>
                </a:solidFill>
              </a:rPr>
              <a:t>Attending a rally regarding LGBTQIA+ rights.</a:t>
            </a:r>
            <a:endParaRPr/>
          </a:p>
        </p:txBody>
      </p:sp>
      <p:sp>
        <p:nvSpPr>
          <p:cNvPr id="213" name="Google Shape;213;p10"/>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214" name="Google Shape;214;p10"/>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11</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9"/>
        <p:cNvGrpSpPr/>
        <p:nvPr/>
      </p:nvGrpSpPr>
      <p:grpSpPr>
        <a:xfrm>
          <a:off x="0" y="0"/>
          <a:ext cx="0" cy="0"/>
          <a:chOff x="0" y="0"/>
          <a:chExt cx="0" cy="0"/>
        </a:xfrm>
      </p:grpSpPr>
      <p:sp>
        <p:nvSpPr>
          <p:cNvPr id="220" name="Google Shape;220;p11"/>
          <p:cNvSpPr/>
          <p:nvPr/>
        </p:nvSpPr>
        <p:spPr>
          <a:xfrm>
            <a:off x="1" y="0"/>
            <a:ext cx="3070172"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21" name="Google Shape;221;p11"/>
          <p:cNvSpPr/>
          <p:nvPr/>
        </p:nvSpPr>
        <p:spPr>
          <a:xfrm>
            <a:off x="3070172" y="0"/>
            <a:ext cx="9121828"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22" name="Google Shape;222;p11"/>
          <p:cNvSpPr/>
          <p:nvPr/>
        </p:nvSpPr>
        <p:spPr>
          <a:xfrm>
            <a:off x="1117423" y="1443035"/>
            <a:ext cx="3971932" cy="397193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23" name="Google Shape;223;p11"/>
          <p:cNvSpPr>
            <a:spLocks noGrp="1"/>
          </p:cNvSpPr>
          <p:nvPr>
            <p:ph type="title"/>
          </p:nvPr>
        </p:nvSpPr>
        <p:spPr>
          <a:xfrm>
            <a:off x="1260873" y="1586484"/>
            <a:ext cx="3685032" cy="3685032"/>
          </a:xfrm>
          <a:prstGeom prst="ellipse">
            <a:avLst/>
          </a:prstGeom>
          <a:solidFill>
            <a:srgbClr val="6B8890"/>
          </a:solidFill>
          <a:ln>
            <a:noFill/>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FFFFFF"/>
              </a:buClr>
              <a:buSzPts val="3000"/>
              <a:buFont typeface="Gill Sans"/>
              <a:buNone/>
            </a:pPr>
            <a:r>
              <a:rPr lang="en-US" sz="3000" cap="none">
                <a:solidFill>
                  <a:srgbClr val="FFFFFF"/>
                </a:solidFill>
                <a:latin typeface="Gill Sans"/>
                <a:ea typeface="Gill Sans"/>
                <a:cs typeface="Gill Sans"/>
                <a:sym typeface="Gill Sans"/>
              </a:rPr>
              <a:t>POSITIONS ON LGBTQIA+ RIGHTS</a:t>
            </a:r>
            <a:r>
              <a:rPr lang="en-US" sz="3000">
                <a:solidFill>
                  <a:srgbClr val="FFFFFF"/>
                </a:solidFill>
              </a:rPr>
              <a:t>:  LOOKING BACK</a:t>
            </a:r>
            <a:endParaRPr/>
          </a:p>
        </p:txBody>
      </p:sp>
      <p:sp>
        <p:nvSpPr>
          <p:cNvPr id="224" name="Google Shape;224;p11"/>
          <p:cNvSpPr/>
          <p:nvPr/>
        </p:nvSpPr>
        <p:spPr>
          <a:xfrm>
            <a:off x="4758850" y="148725"/>
            <a:ext cx="7217100" cy="5414700"/>
          </a:xfrm>
          <a:prstGeom prst="rect">
            <a:avLst/>
          </a:prstGeom>
          <a:noFill/>
          <a:ln>
            <a:noFill/>
          </a:ln>
        </p:spPr>
        <p:txBody>
          <a:bodyPr spcFirstLastPara="1" wrap="square" lIns="91425" tIns="45700" rIns="91425" bIns="45700" anchor="ctr" anchorCtr="0">
            <a:normAutofit/>
          </a:bodyPr>
          <a:lstStyle/>
          <a:p>
            <a:pPr marL="457200" marR="0" lvl="0" indent="0" algn="just" rtl="0">
              <a:lnSpc>
                <a:spcPct val="80000"/>
              </a:lnSpc>
              <a:spcBef>
                <a:spcPts val="0"/>
              </a:spcBef>
              <a:spcAft>
                <a:spcPts val="0"/>
              </a:spcAft>
              <a:buNone/>
            </a:pPr>
            <a:endParaRPr sz="2312">
              <a:solidFill>
                <a:srgbClr val="262626"/>
              </a:solidFill>
              <a:latin typeface="Gill Sans"/>
              <a:ea typeface="Gill Sans"/>
              <a:cs typeface="Gill Sans"/>
              <a:sym typeface="Gill Sans"/>
            </a:endParaRPr>
          </a:p>
          <a:p>
            <a:pPr marL="457200" marR="0" lvl="0" indent="0" algn="just" rtl="0">
              <a:lnSpc>
                <a:spcPct val="80000"/>
              </a:lnSpc>
              <a:spcBef>
                <a:spcPts val="0"/>
              </a:spcBef>
              <a:spcAft>
                <a:spcPts val="0"/>
              </a:spcAft>
              <a:buNone/>
            </a:pPr>
            <a:endParaRPr sz="2312">
              <a:solidFill>
                <a:srgbClr val="262626"/>
              </a:solidFill>
              <a:latin typeface="Gill Sans"/>
              <a:ea typeface="Gill Sans"/>
              <a:cs typeface="Gill Sans"/>
              <a:sym typeface="Gill Sans"/>
            </a:endParaRPr>
          </a:p>
          <a:p>
            <a:pPr marL="457200" marR="0" lvl="0" indent="0" algn="just" rtl="0">
              <a:lnSpc>
                <a:spcPct val="80000"/>
              </a:lnSpc>
              <a:spcBef>
                <a:spcPts val="0"/>
              </a:spcBef>
              <a:spcAft>
                <a:spcPts val="0"/>
              </a:spcAft>
              <a:buNone/>
            </a:pPr>
            <a:endParaRPr sz="2312">
              <a:solidFill>
                <a:srgbClr val="262626"/>
              </a:solidFill>
              <a:latin typeface="Gill Sans"/>
              <a:ea typeface="Gill Sans"/>
              <a:cs typeface="Gill Sans"/>
              <a:sym typeface="Gill Sans"/>
            </a:endParaRPr>
          </a:p>
          <a:p>
            <a:pPr marL="457200" marR="0" lvl="0" indent="0" algn="just" rtl="0">
              <a:lnSpc>
                <a:spcPct val="80000"/>
              </a:lnSpc>
              <a:spcBef>
                <a:spcPts val="0"/>
              </a:spcBef>
              <a:spcAft>
                <a:spcPts val="0"/>
              </a:spcAft>
              <a:buNone/>
            </a:pPr>
            <a:endParaRPr sz="2100">
              <a:solidFill>
                <a:srgbClr val="262626"/>
              </a:solidFill>
              <a:latin typeface="Gill Sans"/>
              <a:ea typeface="Gill Sans"/>
              <a:cs typeface="Gill Sans"/>
              <a:sym typeface="Gill Sans"/>
            </a:endParaRPr>
          </a:p>
          <a:p>
            <a:pPr marL="457200" marR="0" lvl="0" indent="0" algn="just" rtl="0">
              <a:lnSpc>
                <a:spcPct val="80000"/>
              </a:lnSpc>
              <a:spcBef>
                <a:spcPts val="0"/>
              </a:spcBef>
              <a:spcAft>
                <a:spcPts val="0"/>
              </a:spcAft>
              <a:buNone/>
            </a:pPr>
            <a:r>
              <a:rPr lang="en-US" sz="2100" b="0" i="0" u="none" strike="noStrike" cap="none">
                <a:solidFill>
                  <a:srgbClr val="262626"/>
                </a:solidFill>
                <a:latin typeface="Gill Sans"/>
                <a:ea typeface="Gill Sans"/>
                <a:cs typeface="Gill Sans"/>
                <a:sym typeface="Gill Sans"/>
              </a:rPr>
              <a:t>InterVarsity Christian Fellowship USA matter:</a:t>
            </a:r>
            <a:r>
              <a:rPr lang="en-US" sz="2100">
                <a:solidFill>
                  <a:srgbClr val="262626"/>
                </a:solidFill>
                <a:latin typeface="Gill Sans"/>
                <a:ea typeface="Gill Sans"/>
                <a:cs typeface="Gill Sans"/>
                <a:sym typeface="Gill Sans"/>
              </a:rPr>
              <a:t>  </a:t>
            </a:r>
            <a:r>
              <a:rPr lang="en-US" sz="2100" b="0" i="0" u="none" strike="noStrike" cap="none">
                <a:solidFill>
                  <a:srgbClr val="262626"/>
                </a:solidFill>
                <a:latin typeface="Gill Sans"/>
                <a:ea typeface="Gill Sans"/>
                <a:cs typeface="Gill Sans"/>
                <a:sym typeface="Gill Sans"/>
              </a:rPr>
              <a:t>On October 6, 2016, Time magazine reported that InterVarsity (a large evangelical organization on college campuses nationwide) told its 1300 staff members that they will be fired if they personally support gay marriage or otherwise disagree with its positions on sexuality.  This was to start November 11, 2016.</a:t>
            </a:r>
            <a:endParaRPr sz="2100" b="0" i="0" u="none" strike="noStrike" cap="none">
              <a:solidFill>
                <a:srgbClr val="262626"/>
              </a:solidFill>
              <a:latin typeface="Gill Sans"/>
              <a:ea typeface="Gill Sans"/>
              <a:cs typeface="Gill Sans"/>
              <a:sym typeface="Gill Sans"/>
            </a:endParaRPr>
          </a:p>
          <a:p>
            <a:pPr marL="457200" lvl="0" indent="-361950" algn="just" rtl="0">
              <a:lnSpc>
                <a:spcPct val="90000"/>
              </a:lnSpc>
              <a:spcBef>
                <a:spcPts val="1000"/>
              </a:spcBef>
              <a:spcAft>
                <a:spcPts val="0"/>
              </a:spcAft>
              <a:buClr>
                <a:schemeClr val="accent2"/>
              </a:buClr>
              <a:buSzPts val="2100"/>
              <a:buChar char="•"/>
            </a:pPr>
            <a:r>
              <a:rPr lang="en-US" sz="2100">
                <a:solidFill>
                  <a:srgbClr val="404040"/>
                </a:solidFill>
                <a:latin typeface="Gill Sans"/>
                <a:ea typeface="Gill Sans"/>
                <a:cs typeface="Gill Sans"/>
                <a:sym typeface="Gill Sans"/>
              </a:rPr>
              <a:t>On October 7, 2016, InterVarsity’s press room stated that the Time magazine report was “not accurate.”  The press release further stated, “We have always expected employees to reflect the ministry’s theological beliefs, as would be true for any church, synagogue, mosque, or religious organization.  We recognize employees who disagree, or whose beliefs have changed over time, will leave employment because we have reiterated our beliefs.”</a:t>
            </a:r>
            <a:endParaRPr sz="2100">
              <a:solidFill>
                <a:srgbClr val="404040"/>
              </a:solidFill>
              <a:latin typeface="Gill Sans"/>
              <a:ea typeface="Gill Sans"/>
              <a:cs typeface="Gill Sans"/>
              <a:sym typeface="Gill Sans"/>
            </a:endParaRPr>
          </a:p>
          <a:p>
            <a:pPr marL="457200" lvl="0" indent="-361950" algn="just" rtl="0">
              <a:lnSpc>
                <a:spcPct val="90000"/>
              </a:lnSpc>
              <a:spcBef>
                <a:spcPts val="1000"/>
              </a:spcBef>
              <a:spcAft>
                <a:spcPts val="0"/>
              </a:spcAft>
              <a:buClr>
                <a:schemeClr val="accent2"/>
              </a:buClr>
              <a:buSzPts val="2100"/>
              <a:buChar char="•"/>
            </a:pPr>
            <a:r>
              <a:rPr lang="en-US" sz="2100">
                <a:solidFill>
                  <a:srgbClr val="404040"/>
                </a:solidFill>
                <a:latin typeface="Gill Sans"/>
                <a:ea typeface="Gill Sans"/>
                <a:cs typeface="Gill Sans"/>
                <a:sym typeface="Gill Sans"/>
              </a:rPr>
              <a:t>InterVarsity had just concluded a four year process that resulted in its reiteration of its position on biblical sexuality.</a:t>
            </a:r>
            <a:endParaRPr sz="2100">
              <a:solidFill>
                <a:schemeClr val="dk1"/>
              </a:solidFill>
            </a:endParaRPr>
          </a:p>
          <a:p>
            <a:pPr marL="457200" lvl="0" indent="0" algn="l" rtl="0">
              <a:lnSpc>
                <a:spcPct val="90000"/>
              </a:lnSpc>
              <a:spcBef>
                <a:spcPts val="1000"/>
              </a:spcBef>
              <a:spcAft>
                <a:spcPts val="0"/>
              </a:spcAft>
              <a:buNone/>
            </a:pPr>
            <a:r>
              <a:rPr lang="en-US">
                <a:solidFill>
                  <a:srgbClr val="404040"/>
                </a:solidFill>
                <a:latin typeface="Gill Sans"/>
                <a:ea typeface="Gill Sans"/>
                <a:cs typeface="Gill Sans"/>
                <a:sym typeface="Gill Sans"/>
              </a:rPr>
              <a:t>  </a:t>
            </a:r>
            <a:endParaRPr sz="2312">
              <a:solidFill>
                <a:srgbClr val="262626"/>
              </a:solidFill>
              <a:latin typeface="Gill Sans"/>
              <a:ea typeface="Gill Sans"/>
              <a:cs typeface="Gill Sans"/>
              <a:sym typeface="Gill Sans"/>
            </a:endParaRPr>
          </a:p>
          <a:p>
            <a:pPr marL="0" marR="0" lvl="0" indent="146812" algn="just" rtl="0">
              <a:lnSpc>
                <a:spcPct val="80000"/>
              </a:lnSpc>
              <a:spcBef>
                <a:spcPts val="1000"/>
              </a:spcBef>
              <a:spcAft>
                <a:spcPts val="0"/>
              </a:spcAft>
              <a:buClr>
                <a:schemeClr val="accent2"/>
              </a:buClr>
              <a:buSzPts val="2312"/>
              <a:buFont typeface="Arial"/>
              <a:buNone/>
            </a:pPr>
            <a:endParaRPr sz="2312" b="0" i="0" u="none" strike="noStrike" cap="none">
              <a:solidFill>
                <a:srgbClr val="262626"/>
              </a:solidFill>
              <a:latin typeface="Gill Sans"/>
              <a:ea typeface="Gill Sans"/>
              <a:cs typeface="Gill Sans"/>
              <a:sym typeface="Gill Sans"/>
            </a:endParaRPr>
          </a:p>
          <a:p>
            <a:pPr marL="0" marR="0" lvl="0" indent="0" algn="l" rtl="0">
              <a:lnSpc>
                <a:spcPct val="80000"/>
              </a:lnSpc>
              <a:spcBef>
                <a:spcPts val="1000"/>
              </a:spcBef>
              <a:spcAft>
                <a:spcPts val="0"/>
              </a:spcAft>
              <a:buClr>
                <a:schemeClr val="accent2"/>
              </a:buClr>
              <a:buSzPts val="1665"/>
              <a:buFont typeface="Arial"/>
              <a:buChar char="•"/>
            </a:pPr>
            <a:r>
              <a:rPr lang="en-US" sz="1665" b="0" i="0" u="none" strike="noStrike" cap="none">
                <a:solidFill>
                  <a:srgbClr val="262626"/>
                </a:solidFill>
                <a:latin typeface="Gill Sans"/>
                <a:ea typeface="Gill Sans"/>
                <a:cs typeface="Gill Sans"/>
                <a:sym typeface="Gill Sans"/>
              </a:rPr>
              <a:t>  </a:t>
            </a:r>
            <a:endParaRPr/>
          </a:p>
          <a:p>
            <a:pPr marL="0" marR="0" lvl="0" indent="105727" algn="l" rtl="0">
              <a:lnSpc>
                <a:spcPct val="80000"/>
              </a:lnSpc>
              <a:spcBef>
                <a:spcPts val="1000"/>
              </a:spcBef>
              <a:spcAft>
                <a:spcPts val="0"/>
              </a:spcAft>
              <a:buClr>
                <a:schemeClr val="accent2"/>
              </a:buClr>
              <a:buSzPts val="1665"/>
              <a:buFont typeface="Arial"/>
              <a:buNone/>
            </a:pPr>
            <a:endParaRPr sz="1665" b="0" i="0" u="none" strike="noStrike" cap="none">
              <a:solidFill>
                <a:srgbClr val="262626"/>
              </a:solidFill>
              <a:latin typeface="Gill Sans"/>
              <a:ea typeface="Gill Sans"/>
              <a:cs typeface="Gill Sans"/>
              <a:sym typeface="Gill Sans"/>
            </a:endParaRPr>
          </a:p>
        </p:txBody>
      </p:sp>
      <p:sp>
        <p:nvSpPr>
          <p:cNvPr id="225" name="Google Shape;225;p11"/>
          <p:cNvSpPr txBox="1">
            <a:spLocks noGrp="1"/>
          </p:cNvSpPr>
          <p:nvPr>
            <p:ph type="ftr" idx="11"/>
          </p:nvPr>
        </p:nvSpPr>
        <p:spPr>
          <a:xfrm>
            <a:off x="5591694" y="6236208"/>
            <a:ext cx="4853331"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2"/>
                </a:solidFill>
              </a:rPr>
              <a:t>DC BAR | September 24, 2020</a:t>
            </a:r>
            <a:endParaRPr/>
          </a:p>
        </p:txBody>
      </p:sp>
      <p:sp>
        <p:nvSpPr>
          <p:cNvPr id="226" name="Google Shape;226;p1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12</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1"/>
        <p:cNvGrpSpPr/>
        <p:nvPr/>
      </p:nvGrpSpPr>
      <p:grpSpPr>
        <a:xfrm>
          <a:off x="0" y="0"/>
          <a:ext cx="0" cy="0"/>
          <a:chOff x="0" y="0"/>
          <a:chExt cx="0" cy="0"/>
        </a:xfrm>
      </p:grpSpPr>
      <p:sp>
        <p:nvSpPr>
          <p:cNvPr id="232" name="Google Shape;232;p13"/>
          <p:cNvSpPr/>
          <p:nvPr/>
        </p:nvSpPr>
        <p:spPr>
          <a:xfrm>
            <a:off x="1" y="0"/>
            <a:ext cx="3070172"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33" name="Google Shape;233;p13"/>
          <p:cNvSpPr/>
          <p:nvPr/>
        </p:nvSpPr>
        <p:spPr>
          <a:xfrm>
            <a:off x="3070172" y="0"/>
            <a:ext cx="9121828"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34" name="Google Shape;234;p13"/>
          <p:cNvSpPr/>
          <p:nvPr/>
        </p:nvSpPr>
        <p:spPr>
          <a:xfrm>
            <a:off x="1117423" y="1443035"/>
            <a:ext cx="3971932" cy="397193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35" name="Google Shape;235;p13"/>
          <p:cNvSpPr>
            <a:spLocks noGrp="1"/>
          </p:cNvSpPr>
          <p:nvPr>
            <p:ph type="title"/>
          </p:nvPr>
        </p:nvSpPr>
        <p:spPr>
          <a:xfrm>
            <a:off x="1260873" y="1586484"/>
            <a:ext cx="3685032" cy="3685032"/>
          </a:xfrm>
          <a:prstGeom prst="ellipse">
            <a:avLst/>
          </a:prstGeom>
          <a:solidFill>
            <a:srgbClr val="6B8890"/>
          </a:solidFill>
          <a:ln>
            <a:noFill/>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FFFFFF"/>
              </a:buClr>
              <a:buSzPts val="3000"/>
              <a:buFont typeface="Gill Sans"/>
              <a:buNone/>
            </a:pPr>
            <a:r>
              <a:rPr lang="en-US" sz="3000" cap="none">
                <a:solidFill>
                  <a:srgbClr val="FFFFFF"/>
                </a:solidFill>
                <a:latin typeface="Gill Sans"/>
                <a:ea typeface="Gill Sans"/>
                <a:cs typeface="Gill Sans"/>
                <a:sym typeface="Gill Sans"/>
              </a:rPr>
              <a:t>POSITIONS ON LGBTQIA+ RIGHTS:  LOOKING BAC</a:t>
            </a:r>
            <a:r>
              <a:rPr lang="en-US" sz="3000">
                <a:solidFill>
                  <a:srgbClr val="FFFFFF"/>
                </a:solidFill>
              </a:rPr>
              <a:t>K</a:t>
            </a:r>
            <a:endParaRPr/>
          </a:p>
        </p:txBody>
      </p:sp>
      <p:sp>
        <p:nvSpPr>
          <p:cNvPr id="236" name="Google Shape;236;p13"/>
          <p:cNvSpPr/>
          <p:nvPr/>
        </p:nvSpPr>
        <p:spPr>
          <a:xfrm>
            <a:off x="5089350" y="161850"/>
            <a:ext cx="6967800" cy="6056100"/>
          </a:xfrm>
          <a:prstGeom prst="rect">
            <a:avLst/>
          </a:prstGeom>
          <a:noFill/>
          <a:ln>
            <a:noFill/>
          </a:ln>
        </p:spPr>
        <p:txBody>
          <a:bodyPr spcFirstLastPara="1" wrap="square" lIns="91425" tIns="45700" rIns="91425" bIns="45700" anchor="ctr" anchorCtr="0">
            <a:normAutofit/>
          </a:bodyPr>
          <a:lstStyle/>
          <a:p>
            <a:pPr marL="0" marR="0" lvl="0" indent="0" algn="l" rtl="0">
              <a:spcBef>
                <a:spcPts val="0"/>
              </a:spcBef>
              <a:spcAft>
                <a:spcPts val="0"/>
              </a:spcAft>
              <a:buNone/>
            </a:pPr>
            <a:endParaRPr sz="2100">
              <a:solidFill>
                <a:srgbClr val="262626"/>
              </a:solidFill>
              <a:latin typeface="Gill Sans"/>
              <a:ea typeface="Gill Sans"/>
              <a:cs typeface="Gill Sans"/>
              <a:sym typeface="Gill Sans"/>
            </a:endParaRPr>
          </a:p>
          <a:p>
            <a:pPr marL="0" marR="0" lvl="0" indent="0" algn="l" rtl="0">
              <a:spcBef>
                <a:spcPts val="0"/>
              </a:spcBef>
              <a:spcAft>
                <a:spcPts val="0"/>
              </a:spcAft>
              <a:buNone/>
            </a:pPr>
            <a:r>
              <a:rPr lang="en-US" sz="2100" b="0" i="0" u="none" strike="noStrike" cap="none">
                <a:solidFill>
                  <a:srgbClr val="262626"/>
                </a:solidFill>
                <a:latin typeface="Gill Sans"/>
                <a:ea typeface="Gill Sans"/>
                <a:cs typeface="Gill Sans"/>
                <a:sym typeface="Gill Sans"/>
              </a:rPr>
              <a:t>Ruthie Robertson, a Mormon who supports equal rights for </a:t>
            </a:r>
            <a:r>
              <a:rPr lang="en-US" sz="2000" b="0" i="0" u="none" strike="noStrike" cap="none">
                <a:solidFill>
                  <a:srgbClr val="262626"/>
                </a:solidFill>
                <a:latin typeface="Gill Sans"/>
                <a:ea typeface="Gill Sans"/>
                <a:cs typeface="Gill Sans"/>
                <a:sym typeface="Gill Sans"/>
              </a:rPr>
              <a:t>gay, lesbi</a:t>
            </a:r>
            <a:r>
              <a:rPr lang="en-US" sz="2000">
                <a:solidFill>
                  <a:srgbClr val="262626"/>
                </a:solidFill>
                <a:latin typeface="Gill Sans"/>
                <a:ea typeface="Gill Sans"/>
                <a:cs typeface="Gill Sans"/>
                <a:sym typeface="Gill Sans"/>
              </a:rPr>
              <a:t>a</a:t>
            </a:r>
            <a:r>
              <a:rPr lang="en-US" sz="2000" b="0" i="0" u="none" strike="noStrike" cap="none">
                <a:solidFill>
                  <a:srgbClr val="262626"/>
                </a:solidFill>
                <a:latin typeface="Gill Sans"/>
                <a:ea typeface="Gill Sans"/>
                <a:cs typeface="Gill Sans"/>
                <a:sym typeface="Gill Sans"/>
              </a:rPr>
              <a:t>n and transgender individuals, claims she was terminated from her job as an adjunct professor with Brigham Young University- Idaho (which was also her alma mater) after her Facebook post supporting the LGBT community.</a:t>
            </a:r>
            <a:r>
              <a:rPr lang="en-US" sz="2000">
                <a:solidFill>
                  <a:srgbClr val="262626"/>
                </a:solidFill>
                <a:latin typeface="Gill Sans"/>
                <a:ea typeface="Gill Sans"/>
                <a:cs typeface="Gill Sans"/>
                <a:sym typeface="Gill Sans"/>
              </a:rPr>
              <a:t>  </a:t>
            </a:r>
            <a:r>
              <a:rPr lang="en-US" sz="2000">
                <a:solidFill>
                  <a:srgbClr val="404040"/>
                </a:solidFill>
                <a:latin typeface="Gill Sans"/>
                <a:ea typeface="Gill Sans"/>
                <a:cs typeface="Gill Sans"/>
                <a:sym typeface="Gill Sans"/>
              </a:rPr>
              <a:t>The Facebook post said:</a:t>
            </a:r>
            <a:endParaRPr sz="1600">
              <a:solidFill>
                <a:schemeClr val="dk1"/>
              </a:solidFill>
            </a:endParaRPr>
          </a:p>
          <a:p>
            <a:pPr marL="457200" lvl="0" indent="0" algn="l" rtl="0">
              <a:lnSpc>
                <a:spcPct val="90000"/>
              </a:lnSpc>
              <a:spcBef>
                <a:spcPts val="1000"/>
              </a:spcBef>
              <a:spcAft>
                <a:spcPts val="0"/>
              </a:spcAft>
              <a:buNone/>
            </a:pPr>
            <a:r>
              <a:rPr lang="en-US" sz="2000">
                <a:solidFill>
                  <a:srgbClr val="404040"/>
                </a:solidFill>
                <a:latin typeface="Gill Sans"/>
                <a:ea typeface="Gill Sans"/>
                <a:cs typeface="Gill Sans"/>
                <a:sym typeface="Gill Sans"/>
              </a:rPr>
              <a:t>“This is my official announcement and declaration that I believe heterosexuality and homosexuality are both natural and neither is sinful,” Robertson wrote in her lengthy post on June 5, in honor of Pride month. “I will never support the phrase ‘love the sinner, hate the sin’ because that ‘sin’ is part of who that person is. Homosexuality and transgenderism are not sins; if God made us, and those are part of who we are … then God created that as well.”</a:t>
            </a:r>
            <a:endParaRPr sz="1600">
              <a:solidFill>
                <a:schemeClr val="dk1"/>
              </a:solidFill>
            </a:endParaRPr>
          </a:p>
          <a:p>
            <a:pPr marL="0" lvl="0" indent="0" algn="l" rtl="0">
              <a:lnSpc>
                <a:spcPct val="90000"/>
              </a:lnSpc>
              <a:spcBef>
                <a:spcPts val="1000"/>
              </a:spcBef>
              <a:spcAft>
                <a:spcPts val="0"/>
              </a:spcAft>
              <a:buNone/>
            </a:pPr>
            <a:r>
              <a:rPr lang="en-US" sz="2000">
                <a:solidFill>
                  <a:srgbClr val="404040"/>
                </a:solidFill>
                <a:latin typeface="Gill Sans"/>
                <a:ea typeface="Gill Sans"/>
                <a:cs typeface="Gill Sans"/>
                <a:sym typeface="Gill Sans"/>
              </a:rPr>
              <a:t>Robertson was not friends with any of her students on Facebook, and made sure to keep the post private. But she said one of her Facebook friends reported the post to her department head and another sent an email to the school’s president.</a:t>
            </a:r>
            <a:endParaRPr sz="1600">
              <a:solidFill>
                <a:schemeClr val="dk1"/>
              </a:solidFill>
            </a:endParaRPr>
          </a:p>
          <a:p>
            <a:pPr marL="0" marR="0" lvl="0" indent="114300" algn="l" rtl="0">
              <a:spcBef>
                <a:spcPts val="1000"/>
              </a:spcBef>
              <a:spcAft>
                <a:spcPts val="0"/>
              </a:spcAft>
              <a:buClr>
                <a:schemeClr val="accent2"/>
              </a:buClr>
              <a:buSzPts val="1800"/>
              <a:buFont typeface="Arial"/>
              <a:buNone/>
            </a:pPr>
            <a:endParaRPr sz="1800">
              <a:solidFill>
                <a:srgbClr val="262626"/>
              </a:solidFill>
              <a:latin typeface="Gill Sans"/>
              <a:ea typeface="Gill Sans"/>
              <a:cs typeface="Gill Sans"/>
              <a:sym typeface="Gill Sans"/>
            </a:endParaRPr>
          </a:p>
          <a:p>
            <a:pPr marL="0" marR="0" lvl="0" indent="114300" algn="l" rtl="0">
              <a:spcBef>
                <a:spcPts val="1000"/>
              </a:spcBef>
              <a:spcAft>
                <a:spcPts val="0"/>
              </a:spcAft>
              <a:buClr>
                <a:schemeClr val="accent2"/>
              </a:buClr>
              <a:buSzPts val="1800"/>
              <a:buFont typeface="Arial"/>
              <a:buNone/>
            </a:pPr>
            <a:endParaRPr sz="1800" b="0" i="0" u="none" strike="noStrike" cap="none">
              <a:solidFill>
                <a:srgbClr val="262626"/>
              </a:solidFill>
              <a:latin typeface="Gill Sans"/>
              <a:ea typeface="Gill Sans"/>
              <a:cs typeface="Gill Sans"/>
              <a:sym typeface="Gill Sans"/>
            </a:endParaRPr>
          </a:p>
        </p:txBody>
      </p:sp>
      <p:sp>
        <p:nvSpPr>
          <p:cNvPr id="237" name="Google Shape;237;p13"/>
          <p:cNvSpPr txBox="1">
            <a:spLocks noGrp="1"/>
          </p:cNvSpPr>
          <p:nvPr>
            <p:ph type="ftr" idx="11"/>
          </p:nvPr>
        </p:nvSpPr>
        <p:spPr>
          <a:xfrm>
            <a:off x="5591694" y="6236208"/>
            <a:ext cx="4853331"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2"/>
                </a:solidFill>
              </a:rPr>
              <a:t>DC BAR | September 24, 2020</a:t>
            </a:r>
            <a:endParaRPr/>
          </a:p>
        </p:txBody>
      </p:sp>
      <p:sp>
        <p:nvSpPr>
          <p:cNvPr id="238" name="Google Shape;238;p1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13</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15"/>
          <p:cNvSpPr txBox="1">
            <a:spLocks noGrp="1"/>
          </p:cNvSpPr>
          <p:nvPr>
            <p:ph type="title"/>
          </p:nvPr>
        </p:nvSpPr>
        <p:spPr>
          <a:xfrm>
            <a:off x="1436325" y="246374"/>
            <a:ext cx="8655600" cy="11217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117857"/>
              </a:lnSpc>
              <a:spcBef>
                <a:spcPts val="0"/>
              </a:spcBef>
              <a:spcAft>
                <a:spcPts val="0"/>
              </a:spcAft>
              <a:buClr>
                <a:schemeClr val="accent2"/>
              </a:buClr>
              <a:buSzPts val="2800"/>
              <a:buFont typeface="Gill Sans"/>
              <a:buNone/>
            </a:pPr>
            <a:r>
              <a:rPr lang="en-US">
                <a:solidFill>
                  <a:srgbClr val="000000"/>
                </a:solidFill>
              </a:rPr>
              <a:t>ROMANTIC RELATIONSHIPS </a:t>
            </a:r>
            <a:br>
              <a:rPr lang="en-US">
                <a:solidFill>
                  <a:srgbClr val="000000"/>
                </a:solidFill>
              </a:rPr>
            </a:br>
            <a:r>
              <a:rPr lang="en-US">
                <a:solidFill>
                  <a:srgbClr val="000000"/>
                </a:solidFill>
              </a:rPr>
              <a:t>IN THE WORKPLACE</a:t>
            </a:r>
            <a:endParaRPr>
              <a:solidFill>
                <a:srgbClr val="000000"/>
              </a:solidFill>
            </a:endParaRPr>
          </a:p>
        </p:txBody>
      </p:sp>
      <p:sp>
        <p:nvSpPr>
          <p:cNvPr id="244" name="Google Shape;244;p15"/>
          <p:cNvSpPr txBox="1">
            <a:spLocks noGrp="1"/>
          </p:cNvSpPr>
          <p:nvPr>
            <p:ph type="body" idx="1"/>
          </p:nvPr>
        </p:nvSpPr>
        <p:spPr>
          <a:xfrm>
            <a:off x="1332325" y="1471900"/>
            <a:ext cx="9227700" cy="4764300"/>
          </a:xfrm>
          <a:prstGeom prst="rect">
            <a:avLst/>
          </a:prstGeom>
          <a:noFill/>
          <a:ln>
            <a:noFill/>
          </a:ln>
        </p:spPr>
        <p:txBody>
          <a:bodyPr spcFirstLastPara="1" wrap="square" lIns="91425" tIns="45700" rIns="91425" bIns="45700" anchor="t" anchorCtr="0">
            <a:noAutofit/>
          </a:bodyPr>
          <a:lstStyle/>
          <a:p>
            <a:pPr marL="228600" lvl="0" indent="-247650" algn="l" rtl="0">
              <a:lnSpc>
                <a:spcPct val="100000"/>
              </a:lnSpc>
              <a:spcBef>
                <a:spcPts val="0"/>
              </a:spcBef>
              <a:spcAft>
                <a:spcPts val="0"/>
              </a:spcAft>
              <a:buSzPts val="2700"/>
              <a:buFont typeface="Gill Sans"/>
              <a:buChar char="•"/>
            </a:pPr>
            <a:r>
              <a:rPr lang="en-US" sz="2700" u="sng"/>
              <a:t>Potential Issues</a:t>
            </a:r>
            <a:r>
              <a:rPr lang="en-US" sz="2700"/>
              <a:t>:</a:t>
            </a:r>
            <a:endParaRPr sz="2700"/>
          </a:p>
          <a:p>
            <a:pPr marL="341313" lvl="0" indent="-304800" algn="l" rtl="0">
              <a:lnSpc>
                <a:spcPct val="100000"/>
              </a:lnSpc>
              <a:spcBef>
                <a:spcPts val="1600"/>
              </a:spcBef>
              <a:spcAft>
                <a:spcPts val="0"/>
              </a:spcAft>
              <a:buSzPts val="2700"/>
              <a:buFont typeface="Gill Sans"/>
              <a:buChar char="•"/>
            </a:pPr>
            <a:r>
              <a:rPr lang="en-US" sz="2700"/>
              <a:t>Perceived favoritism by other employees</a:t>
            </a:r>
            <a:endParaRPr sz="2700"/>
          </a:p>
          <a:p>
            <a:pPr marL="341313" lvl="0" indent="-304800" algn="l" rtl="0">
              <a:lnSpc>
                <a:spcPct val="100000"/>
              </a:lnSpc>
              <a:spcBef>
                <a:spcPts val="1600"/>
              </a:spcBef>
              <a:spcAft>
                <a:spcPts val="0"/>
              </a:spcAft>
              <a:buSzPts val="2700"/>
              <a:buFont typeface="Gill Sans"/>
              <a:buChar char="•"/>
            </a:pPr>
            <a:r>
              <a:rPr lang="en-US" sz="2700"/>
              <a:t>Decreased respect for one another</a:t>
            </a:r>
            <a:endParaRPr sz="2700"/>
          </a:p>
          <a:p>
            <a:pPr marL="341312" lvl="0" indent="-304800" algn="l" rtl="0">
              <a:lnSpc>
                <a:spcPct val="100000"/>
              </a:lnSpc>
              <a:spcBef>
                <a:spcPts val="1600"/>
              </a:spcBef>
              <a:spcAft>
                <a:spcPts val="0"/>
              </a:spcAft>
              <a:buSzPts val="2700"/>
              <a:buFont typeface="Gill Sans"/>
              <a:buChar char="•"/>
            </a:pPr>
            <a:r>
              <a:rPr lang="en-US" sz="2700"/>
              <a:t>Poor employee morale</a:t>
            </a:r>
            <a:endParaRPr sz="2700"/>
          </a:p>
          <a:p>
            <a:pPr marL="341312" lvl="0" indent="-304800" algn="l" rtl="0">
              <a:lnSpc>
                <a:spcPct val="100000"/>
              </a:lnSpc>
              <a:spcBef>
                <a:spcPts val="1600"/>
              </a:spcBef>
              <a:spcAft>
                <a:spcPts val="0"/>
              </a:spcAft>
              <a:buSzPts val="2700"/>
              <a:buFont typeface="Gill Sans"/>
              <a:buChar char="•"/>
            </a:pPr>
            <a:r>
              <a:rPr lang="en-US" sz="2700"/>
              <a:t>Potential conflicts of interest</a:t>
            </a:r>
            <a:endParaRPr sz="2700"/>
          </a:p>
          <a:p>
            <a:pPr marL="341312" lvl="0" indent="-304800" algn="l" rtl="0">
              <a:lnSpc>
                <a:spcPct val="100000"/>
              </a:lnSpc>
              <a:spcBef>
                <a:spcPts val="1600"/>
              </a:spcBef>
              <a:spcAft>
                <a:spcPts val="0"/>
              </a:spcAft>
              <a:buSzPts val="2700"/>
              <a:buChar char="•"/>
            </a:pPr>
            <a:r>
              <a:rPr lang="en-US" sz="2700">
                <a:solidFill>
                  <a:schemeClr val="dk1"/>
                </a:solidFill>
              </a:rPr>
              <a:t>Sexual harassment or discrimination claims by other other employees (i.e., hostile work environment)</a:t>
            </a:r>
            <a:endParaRPr sz="2700">
              <a:solidFill>
                <a:schemeClr val="dk1"/>
              </a:solidFill>
            </a:endParaRPr>
          </a:p>
          <a:p>
            <a:pPr marL="341312" lvl="0" indent="-304800" algn="l" rtl="0">
              <a:lnSpc>
                <a:spcPct val="100000"/>
              </a:lnSpc>
              <a:spcBef>
                <a:spcPts val="1600"/>
              </a:spcBef>
              <a:spcAft>
                <a:spcPts val="0"/>
              </a:spcAft>
              <a:buSzPts val="2700"/>
              <a:buChar char="•"/>
            </a:pPr>
            <a:r>
              <a:rPr lang="en-US" sz="2700">
                <a:solidFill>
                  <a:schemeClr val="dk1"/>
                </a:solidFill>
              </a:rPr>
              <a:t>Sexual harassment or discrimination claims by the subordinate</a:t>
            </a:r>
            <a:endParaRPr sz="2700"/>
          </a:p>
          <a:p>
            <a:pPr marL="228600" lvl="0" indent="0" algn="l" rtl="0">
              <a:lnSpc>
                <a:spcPct val="100000"/>
              </a:lnSpc>
              <a:spcBef>
                <a:spcPts val="1600"/>
              </a:spcBef>
              <a:spcAft>
                <a:spcPts val="0"/>
              </a:spcAft>
              <a:buNone/>
            </a:pPr>
            <a:endParaRPr sz="2400"/>
          </a:p>
          <a:p>
            <a:pPr marL="228600" lvl="0" indent="0" algn="l" rtl="0">
              <a:lnSpc>
                <a:spcPct val="100000"/>
              </a:lnSpc>
              <a:spcBef>
                <a:spcPts val="1600"/>
              </a:spcBef>
              <a:spcAft>
                <a:spcPts val="0"/>
              </a:spcAft>
              <a:buNone/>
            </a:pPr>
            <a:endParaRPr sz="2400"/>
          </a:p>
        </p:txBody>
      </p:sp>
      <p:sp>
        <p:nvSpPr>
          <p:cNvPr id="245" name="Google Shape;245;p15"/>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246" name="Google Shape;246;p15"/>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14</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17"/>
          <p:cNvSpPr txBox="1">
            <a:spLocks noGrp="1"/>
          </p:cNvSpPr>
          <p:nvPr>
            <p:ph type="title"/>
          </p:nvPr>
        </p:nvSpPr>
        <p:spPr>
          <a:xfrm>
            <a:off x="1986259" y="280342"/>
            <a:ext cx="8070059" cy="815525"/>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4320"/>
              <a:buFont typeface="Gill Sans"/>
              <a:buNone/>
            </a:pPr>
            <a:r>
              <a:rPr lang="en-US" sz="4320"/>
              <a:t>EMPLOYER BEST PRACTICES</a:t>
            </a:r>
            <a:endParaRPr/>
          </a:p>
        </p:txBody>
      </p:sp>
      <p:sp>
        <p:nvSpPr>
          <p:cNvPr id="252" name="Google Shape;252;p17"/>
          <p:cNvSpPr txBox="1">
            <a:spLocks noGrp="1"/>
          </p:cNvSpPr>
          <p:nvPr>
            <p:ph type="body" idx="1"/>
          </p:nvPr>
        </p:nvSpPr>
        <p:spPr>
          <a:xfrm>
            <a:off x="1294725" y="1234025"/>
            <a:ext cx="9225000" cy="4983900"/>
          </a:xfrm>
          <a:prstGeom prst="rect">
            <a:avLst/>
          </a:prstGeom>
          <a:noFill/>
          <a:ln>
            <a:noFill/>
          </a:ln>
        </p:spPr>
        <p:txBody>
          <a:bodyPr spcFirstLastPara="1" wrap="square" lIns="91425" tIns="45700" rIns="91425" bIns="45700" anchor="t" anchorCtr="0">
            <a:noAutofit/>
          </a:bodyPr>
          <a:lstStyle/>
          <a:p>
            <a:pPr marL="228600" lvl="0" indent="-266700" algn="l" rtl="0">
              <a:lnSpc>
                <a:spcPct val="96000"/>
              </a:lnSpc>
              <a:spcBef>
                <a:spcPts val="2200"/>
              </a:spcBef>
              <a:spcAft>
                <a:spcPts val="0"/>
              </a:spcAft>
              <a:buSzPts val="2400"/>
              <a:buChar char="•"/>
            </a:pPr>
            <a:r>
              <a:rPr lang="en-US" sz="2400"/>
              <a:t>Establish a no-fraternization policy with clearly defined consequences for violations, including termination of one or both employees</a:t>
            </a:r>
            <a:endParaRPr sz="2400"/>
          </a:p>
          <a:p>
            <a:pPr marL="228600" lvl="0" indent="-266700" algn="l" rtl="0">
              <a:lnSpc>
                <a:spcPct val="96000"/>
              </a:lnSpc>
              <a:spcBef>
                <a:spcPts val="0"/>
              </a:spcBef>
              <a:spcAft>
                <a:spcPts val="0"/>
              </a:spcAft>
              <a:buSzPts val="2400"/>
              <a:buChar char="•"/>
            </a:pPr>
            <a:r>
              <a:rPr lang="en-US" sz="2400"/>
              <a:t>Decide which relationships to prohibit</a:t>
            </a:r>
            <a:endParaRPr sz="2400"/>
          </a:p>
          <a:p>
            <a:pPr marL="228600" lvl="0" indent="-203200" algn="l" rtl="0">
              <a:spcBef>
                <a:spcPts val="1900"/>
              </a:spcBef>
              <a:spcAft>
                <a:spcPts val="0"/>
              </a:spcAft>
              <a:buSzPts val="2400"/>
              <a:buChar char="•"/>
            </a:pPr>
            <a:r>
              <a:rPr lang="en-US" sz="2400"/>
              <a:t>Establish procedures to minimize potential issues</a:t>
            </a:r>
            <a:endParaRPr sz="2400"/>
          </a:p>
          <a:p>
            <a:pPr marL="803275" lvl="1" indent="-354012" algn="l" rtl="0">
              <a:spcBef>
                <a:spcPts val="1600"/>
              </a:spcBef>
              <a:spcAft>
                <a:spcPts val="0"/>
              </a:spcAft>
              <a:buClr>
                <a:schemeClr val="dk1"/>
              </a:buClr>
              <a:buSzPts val="2400"/>
              <a:buFont typeface="Noto Sans Symbols"/>
              <a:buChar char="⮚"/>
            </a:pPr>
            <a:r>
              <a:rPr lang="en-US" sz="2400"/>
              <a:t>Re-assign an employee to a different department to avoid reporting problems</a:t>
            </a:r>
            <a:endParaRPr sz="2400"/>
          </a:p>
          <a:p>
            <a:pPr marL="803275" lvl="1" indent="-354012" algn="l" rtl="0">
              <a:spcBef>
                <a:spcPts val="1600"/>
              </a:spcBef>
              <a:spcAft>
                <a:spcPts val="0"/>
              </a:spcAft>
              <a:buClr>
                <a:schemeClr val="dk1"/>
              </a:buClr>
              <a:buSzPts val="2400"/>
              <a:buFont typeface="Noto Sans Symbols"/>
              <a:buChar char="⮚"/>
            </a:pPr>
            <a:r>
              <a:rPr lang="en-US" sz="2400"/>
              <a:t>Have subordinate report to a different supervisor</a:t>
            </a:r>
            <a:endParaRPr sz="2400"/>
          </a:p>
          <a:p>
            <a:pPr marL="228600" lvl="0" indent="-215900" algn="l" rtl="0">
              <a:spcBef>
                <a:spcPts val="1600"/>
              </a:spcBef>
              <a:spcAft>
                <a:spcPts val="0"/>
              </a:spcAft>
              <a:buSzPts val="2600"/>
              <a:buChar char="•"/>
            </a:pPr>
            <a:r>
              <a:rPr lang="en-US" sz="2400"/>
              <a:t>Require employees disclose any intra-office romance</a:t>
            </a:r>
            <a:endParaRPr sz="2400"/>
          </a:p>
          <a:p>
            <a:pPr marL="228600" lvl="0" indent="-215900" algn="l" rtl="0">
              <a:spcBef>
                <a:spcPts val="1600"/>
              </a:spcBef>
              <a:spcAft>
                <a:spcPts val="0"/>
              </a:spcAft>
              <a:buSzPts val="2600"/>
              <a:buChar char="•"/>
            </a:pPr>
            <a:r>
              <a:rPr lang="en-US" sz="2500"/>
              <a:t>“Love Contract” is not best practice</a:t>
            </a:r>
            <a:r>
              <a:rPr lang="en-US" sz="2700"/>
              <a:t>.</a:t>
            </a:r>
            <a:endParaRPr sz="2600"/>
          </a:p>
          <a:p>
            <a:pPr marL="228600" lvl="0" indent="-215900" algn="l" rtl="0">
              <a:spcBef>
                <a:spcPts val="1600"/>
              </a:spcBef>
              <a:spcAft>
                <a:spcPts val="0"/>
              </a:spcAft>
              <a:buSzPts val="2600"/>
              <a:buChar char="•"/>
            </a:pPr>
            <a:endParaRPr sz="2600"/>
          </a:p>
          <a:p>
            <a:pPr marL="0" lvl="0" indent="0" algn="l" rtl="0">
              <a:lnSpc>
                <a:spcPct val="96000"/>
              </a:lnSpc>
              <a:spcBef>
                <a:spcPts val="2200"/>
              </a:spcBef>
              <a:spcAft>
                <a:spcPts val="0"/>
              </a:spcAft>
              <a:buNone/>
            </a:pPr>
            <a:r>
              <a:rPr lang="en-US" sz="2700"/>
              <a:t>   </a:t>
            </a:r>
            <a:endParaRPr sz="2700"/>
          </a:p>
          <a:p>
            <a:pPr marL="0" lvl="0" indent="0" algn="l" rtl="0">
              <a:lnSpc>
                <a:spcPct val="96000"/>
              </a:lnSpc>
              <a:spcBef>
                <a:spcPts val="2200"/>
              </a:spcBef>
              <a:spcAft>
                <a:spcPts val="0"/>
              </a:spcAft>
              <a:buNone/>
            </a:pPr>
            <a:endParaRPr sz="2700"/>
          </a:p>
        </p:txBody>
      </p:sp>
      <p:sp>
        <p:nvSpPr>
          <p:cNvPr id="253" name="Google Shape;253;p17"/>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254" name="Google Shape;254;p17"/>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15</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8"/>
        <p:cNvGrpSpPr/>
        <p:nvPr/>
      </p:nvGrpSpPr>
      <p:grpSpPr>
        <a:xfrm>
          <a:off x="0" y="0"/>
          <a:ext cx="0" cy="0"/>
          <a:chOff x="0" y="0"/>
          <a:chExt cx="0" cy="0"/>
        </a:xfrm>
      </p:grpSpPr>
      <p:sp>
        <p:nvSpPr>
          <p:cNvPr id="259" name="Google Shape;259;p18"/>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60" name="Google Shape;260;p18"/>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61" name="Google Shape;261;p18"/>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62" name="Google Shape;262;p18"/>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cap="none">
                <a:solidFill>
                  <a:srgbClr val="262626"/>
                </a:solidFill>
                <a:latin typeface="Gill Sans"/>
                <a:ea typeface="Gill Sans"/>
                <a:cs typeface="Gill Sans"/>
                <a:sym typeface="Gill Sans"/>
              </a:rPr>
              <a:t>SAMPLE ‘NO FRATERNIZATION’ POLICY</a:t>
            </a:r>
            <a:endParaRPr/>
          </a:p>
        </p:txBody>
      </p:sp>
      <p:sp>
        <p:nvSpPr>
          <p:cNvPr id="263" name="Google Shape;263;p18"/>
          <p:cNvSpPr txBox="1"/>
          <p:nvPr/>
        </p:nvSpPr>
        <p:spPr>
          <a:xfrm>
            <a:off x="1600200" y="1656151"/>
            <a:ext cx="8939700" cy="3866700"/>
          </a:xfrm>
          <a:prstGeom prst="rect">
            <a:avLst/>
          </a:prstGeom>
          <a:noFill/>
          <a:ln>
            <a:noFill/>
          </a:ln>
        </p:spPr>
        <p:txBody>
          <a:bodyPr spcFirstLastPara="1" wrap="square" lIns="91425" tIns="45700" rIns="91425" bIns="45700" anchor="t" anchorCtr="0">
            <a:normAutofit/>
          </a:bodyPr>
          <a:lstStyle/>
          <a:p>
            <a:pPr marL="119063" marR="0" lvl="1" indent="-125413" algn="l" rtl="0">
              <a:lnSpc>
                <a:spcPct val="90000"/>
              </a:lnSpc>
              <a:spcBef>
                <a:spcPts val="0"/>
              </a:spcBef>
              <a:spcAft>
                <a:spcPts val="0"/>
              </a:spcAft>
              <a:buClr>
                <a:schemeClr val="accent2"/>
              </a:buClr>
              <a:buSzPts val="1348"/>
              <a:buFont typeface="Gill Sans"/>
              <a:buChar char="•"/>
            </a:pPr>
            <a:r>
              <a:rPr lang="en-US" sz="1700" u="none" strike="noStrike" cap="none">
                <a:solidFill>
                  <a:srgbClr val="404040"/>
                </a:solidFill>
                <a:latin typeface="Gill Sans"/>
                <a:ea typeface="Gill Sans"/>
                <a:cs typeface="Gill Sans"/>
                <a:sym typeface="Gill Sans"/>
              </a:rPr>
              <a:t>In the interest of maintaining an unbiased work environment, the organization has adopted a No Fraternization Policy.</a:t>
            </a:r>
            <a:endParaRPr sz="1500">
              <a:latin typeface="Gill Sans"/>
              <a:ea typeface="Gill Sans"/>
              <a:cs typeface="Gill Sans"/>
              <a:sym typeface="Gill Sans"/>
            </a:endParaRPr>
          </a:p>
          <a:p>
            <a:pPr marL="119063" marR="0" lvl="1" indent="-125413" algn="l" rtl="0">
              <a:lnSpc>
                <a:spcPct val="90000"/>
              </a:lnSpc>
              <a:spcBef>
                <a:spcPts val="2200"/>
              </a:spcBef>
              <a:spcAft>
                <a:spcPts val="0"/>
              </a:spcAft>
              <a:buClr>
                <a:schemeClr val="accent2"/>
              </a:buClr>
              <a:buSzPts val="1348"/>
              <a:buFont typeface="Arial"/>
              <a:buChar char="•"/>
            </a:pPr>
            <a:r>
              <a:rPr lang="en-US" sz="1700" u="none" strike="noStrike" cap="none">
                <a:solidFill>
                  <a:srgbClr val="404040"/>
                </a:solidFill>
                <a:latin typeface="Gill Sans"/>
                <a:ea typeface="Gill Sans"/>
                <a:cs typeface="Gill Sans"/>
                <a:sym typeface="Gill Sans"/>
              </a:rPr>
              <a:t>Romantic and dating relationships between employees – especially those in a supervisor-subordinate relationship – are </a:t>
            </a:r>
            <a:r>
              <a:rPr lang="en-US" sz="1700" b="1" u="none" strike="noStrike" cap="none">
                <a:solidFill>
                  <a:srgbClr val="404040"/>
                </a:solidFill>
                <a:latin typeface="Gill Sans"/>
                <a:ea typeface="Gill Sans"/>
                <a:cs typeface="Gill Sans"/>
                <a:sym typeface="Gill Sans"/>
              </a:rPr>
              <a:t>discouraged </a:t>
            </a:r>
            <a:r>
              <a:rPr lang="en-US" sz="1700" u="none" strike="noStrike" cap="none">
                <a:solidFill>
                  <a:srgbClr val="404040"/>
                </a:solidFill>
                <a:latin typeface="Gill Sans"/>
                <a:ea typeface="Gill Sans"/>
                <a:cs typeface="Gill Sans"/>
                <a:sym typeface="Gill Sans"/>
              </a:rPr>
              <a:t>and should be avoided.  Romantic relationships in the workplace may be destructive to effective employment relations and could create conflicts of interest and morale problems.</a:t>
            </a:r>
            <a:endParaRPr sz="1500">
              <a:latin typeface="Gill Sans"/>
              <a:ea typeface="Gill Sans"/>
              <a:cs typeface="Gill Sans"/>
              <a:sym typeface="Gill Sans"/>
            </a:endParaRPr>
          </a:p>
          <a:p>
            <a:pPr marL="119063" marR="0" lvl="1" indent="-125413" algn="l" rtl="0">
              <a:lnSpc>
                <a:spcPct val="90000"/>
              </a:lnSpc>
              <a:spcBef>
                <a:spcPts val="2200"/>
              </a:spcBef>
              <a:spcAft>
                <a:spcPts val="0"/>
              </a:spcAft>
              <a:buClr>
                <a:schemeClr val="accent2"/>
              </a:buClr>
              <a:buSzPts val="1348"/>
              <a:buFont typeface="Gill Sans"/>
              <a:buChar char="•"/>
            </a:pPr>
            <a:r>
              <a:rPr lang="en-US" sz="1700" u="none" strike="noStrike" cap="none">
                <a:solidFill>
                  <a:srgbClr val="404040"/>
                </a:solidFill>
                <a:latin typeface="Gill Sans"/>
                <a:ea typeface="Gill Sans"/>
                <a:cs typeface="Gill Sans"/>
                <a:sym typeface="Gill Sans"/>
              </a:rPr>
              <a:t>Should a romantic or dating relationship begin to occur, both employees need to communicate the relationship to the Senior Vice President of Operations, who will make every attempt to treat the information confidentially and may consider a transfer, reassignment, or other appropriate action.</a:t>
            </a:r>
            <a:endParaRPr sz="1500">
              <a:latin typeface="Gill Sans"/>
              <a:ea typeface="Gill Sans"/>
              <a:cs typeface="Gill Sans"/>
              <a:sym typeface="Gill Sans"/>
            </a:endParaRPr>
          </a:p>
          <a:p>
            <a:pPr marL="119063" marR="0" lvl="1" indent="-119063" algn="l" rtl="0">
              <a:lnSpc>
                <a:spcPct val="90000"/>
              </a:lnSpc>
              <a:spcBef>
                <a:spcPts val="2200"/>
              </a:spcBef>
              <a:spcAft>
                <a:spcPts val="0"/>
              </a:spcAft>
              <a:buClr>
                <a:schemeClr val="accent2"/>
              </a:buClr>
              <a:buSzPts val="1248"/>
              <a:buFont typeface="Arial"/>
              <a:buChar char="•"/>
            </a:pPr>
            <a:r>
              <a:rPr lang="en-US" sz="1700" u="none" strike="noStrike" cap="none">
                <a:solidFill>
                  <a:srgbClr val="000000"/>
                </a:solidFill>
                <a:latin typeface="Gill Sans"/>
                <a:ea typeface="Gill Sans"/>
                <a:cs typeface="Gill Sans"/>
                <a:sym typeface="Gill Sans"/>
              </a:rPr>
              <a:t>Dating or sexual relationships between supervisors and their direct reports </a:t>
            </a:r>
            <a:r>
              <a:rPr lang="en-US" sz="1700" b="1" u="none" strike="noStrike" cap="none">
                <a:solidFill>
                  <a:srgbClr val="000000"/>
                </a:solidFill>
                <a:latin typeface="Gill Sans"/>
                <a:ea typeface="Gill Sans"/>
                <a:cs typeface="Gill Sans"/>
                <a:sym typeface="Gill Sans"/>
              </a:rPr>
              <a:t>are prohibited.</a:t>
            </a:r>
            <a:r>
              <a:rPr lang="en-US" sz="1700" u="none" strike="noStrike" cap="none">
                <a:solidFill>
                  <a:srgbClr val="000000"/>
                </a:solidFill>
                <a:latin typeface="Gill Sans"/>
                <a:ea typeface="Gill Sans"/>
                <a:cs typeface="Gill Sans"/>
                <a:sym typeface="Gill Sans"/>
              </a:rPr>
              <a:t> Therefore, it is a violation of company policy for a supervisor to engage in dating or a sexual relationship with an employee whom he/she supervises or over whom he/she is in a position to exercise authority in any way.</a:t>
            </a:r>
            <a:r>
              <a:rPr lang="en-US" sz="1600" b="0" i="1" u="none" strike="noStrike" cap="none">
                <a:solidFill>
                  <a:srgbClr val="000000"/>
                </a:solidFill>
                <a:latin typeface="Gill Sans"/>
                <a:ea typeface="Gill Sans"/>
                <a:cs typeface="Gill Sans"/>
                <a:sym typeface="Gill Sans"/>
              </a:rPr>
              <a:t> </a:t>
            </a:r>
            <a:endParaRPr sz="1600" b="0" i="0" u="none" strike="noStrike" cap="none">
              <a:solidFill>
                <a:srgbClr val="000000"/>
              </a:solidFill>
              <a:latin typeface="Gill Sans"/>
              <a:ea typeface="Gill Sans"/>
              <a:cs typeface="Gill Sans"/>
              <a:sym typeface="Gill Sans"/>
            </a:endParaRPr>
          </a:p>
          <a:p>
            <a:pPr marL="119063" marR="0" lvl="1" indent="-39815" algn="l" rtl="0">
              <a:lnSpc>
                <a:spcPct val="90000"/>
              </a:lnSpc>
              <a:spcBef>
                <a:spcPts val="2200"/>
              </a:spcBef>
              <a:spcAft>
                <a:spcPts val="0"/>
              </a:spcAft>
              <a:buClr>
                <a:schemeClr val="accent2"/>
              </a:buClr>
              <a:buSzPts val="1248"/>
              <a:buFont typeface="Arial"/>
              <a:buNone/>
            </a:pPr>
            <a:endParaRPr sz="1600" b="0" i="1" u="none" strike="noStrike" cap="none">
              <a:solidFill>
                <a:srgbClr val="404040"/>
              </a:solidFill>
              <a:latin typeface="Gill Sans"/>
              <a:ea typeface="Gill Sans"/>
              <a:cs typeface="Gill Sans"/>
              <a:sym typeface="Gill Sans"/>
            </a:endParaRPr>
          </a:p>
          <a:p>
            <a:pPr marL="119063" marR="0" lvl="1" indent="-39815" algn="l" rtl="0">
              <a:lnSpc>
                <a:spcPct val="90000"/>
              </a:lnSpc>
              <a:spcBef>
                <a:spcPts val="2200"/>
              </a:spcBef>
              <a:spcAft>
                <a:spcPts val="0"/>
              </a:spcAft>
              <a:buClr>
                <a:schemeClr val="accent2"/>
              </a:buClr>
              <a:buSzPts val="1248"/>
              <a:buFont typeface="Arial"/>
              <a:buNone/>
            </a:pPr>
            <a:endParaRPr sz="1600" b="0" i="0" u="none" strike="noStrike" cap="none">
              <a:solidFill>
                <a:srgbClr val="404040"/>
              </a:solidFill>
              <a:latin typeface="Gill Sans"/>
              <a:ea typeface="Gill Sans"/>
              <a:cs typeface="Gill Sans"/>
              <a:sym typeface="Gill Sans"/>
            </a:endParaRPr>
          </a:p>
        </p:txBody>
      </p:sp>
      <p:sp>
        <p:nvSpPr>
          <p:cNvPr id="264" name="Google Shape;264;p18"/>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265" name="Google Shape;265;p18"/>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16</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269"/>
        <p:cNvGrpSpPr/>
        <p:nvPr/>
      </p:nvGrpSpPr>
      <p:grpSpPr>
        <a:xfrm>
          <a:off x="0" y="0"/>
          <a:ext cx="0" cy="0"/>
          <a:chOff x="0" y="0"/>
          <a:chExt cx="0" cy="0"/>
        </a:xfrm>
      </p:grpSpPr>
      <p:sp>
        <p:nvSpPr>
          <p:cNvPr id="270" name="Google Shape;270;p19"/>
          <p:cNvSpPr/>
          <p:nvPr/>
        </p:nvSpPr>
        <p:spPr>
          <a:xfrm>
            <a:off x="0" y="-2"/>
            <a:ext cx="12192000" cy="4918511"/>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71" name="Google Shape;271;p19"/>
          <p:cNvSpPr txBox="1">
            <a:spLocks noGrp="1"/>
          </p:cNvSpPr>
          <p:nvPr>
            <p:ph type="title"/>
          </p:nvPr>
        </p:nvSpPr>
        <p:spPr>
          <a:xfrm>
            <a:off x="1108895" y="381372"/>
            <a:ext cx="8929200" cy="7989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274300" tIns="182875" rIns="274300" bIns="182875" anchor="ctr" anchorCtr="1">
            <a:normAutofit/>
          </a:bodyPr>
          <a:lstStyle/>
          <a:p>
            <a:pPr marL="0" lvl="0" indent="0" algn="ctr" rtl="0">
              <a:lnSpc>
                <a:spcPct val="90000"/>
              </a:lnSpc>
              <a:spcBef>
                <a:spcPts val="0"/>
              </a:spcBef>
              <a:spcAft>
                <a:spcPts val="0"/>
              </a:spcAft>
              <a:buClr>
                <a:srgbClr val="262626"/>
              </a:buClr>
              <a:buSzPts val="2880"/>
              <a:buFont typeface="Gill Sans"/>
              <a:buNone/>
            </a:pPr>
            <a:r>
              <a:rPr lang="en-US" sz="3200"/>
              <a:t>ROMANTIC RELATIONSHIPS</a:t>
            </a:r>
            <a:endParaRPr sz="3200"/>
          </a:p>
        </p:txBody>
      </p:sp>
      <p:sp>
        <p:nvSpPr>
          <p:cNvPr id="272" name="Google Shape;272;p19"/>
          <p:cNvSpPr txBox="1"/>
          <p:nvPr/>
        </p:nvSpPr>
        <p:spPr>
          <a:xfrm>
            <a:off x="2695194" y="5688535"/>
            <a:ext cx="6801612" cy="536125"/>
          </a:xfrm>
          <a:prstGeom prst="rect">
            <a:avLst/>
          </a:prstGeom>
          <a:noFill/>
          <a:ln>
            <a:noFill/>
          </a:ln>
        </p:spPr>
        <p:txBody>
          <a:bodyPr spcFirstLastPara="1" wrap="square" lIns="91425" tIns="45700" rIns="91425" bIns="45700" anchor="t" anchorCtr="0">
            <a:normAutofit/>
          </a:bodyPr>
          <a:lstStyle/>
          <a:p>
            <a:pPr marL="0" marR="0" lvl="0" indent="0" algn="ctr" rtl="0">
              <a:spcBef>
                <a:spcPts val="0"/>
              </a:spcBef>
              <a:spcAft>
                <a:spcPts val="0"/>
              </a:spcAft>
              <a:buNone/>
            </a:pPr>
            <a:r>
              <a:rPr lang="en-US" sz="1800" b="1" i="0" u="none" strike="noStrike" cap="none">
                <a:solidFill>
                  <a:srgbClr val="3F3F3F"/>
                </a:solidFill>
                <a:latin typeface="Gill Sans"/>
                <a:ea typeface="Gill Sans"/>
                <a:cs typeface="Gill Sans"/>
                <a:sym typeface="Gill Sans"/>
              </a:rPr>
              <a:t>⮲</a:t>
            </a:r>
            <a:endParaRPr/>
          </a:p>
        </p:txBody>
      </p:sp>
      <p:sp>
        <p:nvSpPr>
          <p:cNvPr id="273" name="Google Shape;273;p19"/>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1"/>
                </a:solidFill>
                <a:latin typeface="Gill Sans"/>
                <a:ea typeface="Gill Sans"/>
                <a:cs typeface="Gill Sans"/>
                <a:sym typeface="Gill Sans"/>
              </a:rPr>
              <a:t>DC BAR | September 24, 2020</a:t>
            </a:r>
            <a:endParaRPr/>
          </a:p>
        </p:txBody>
      </p:sp>
      <p:sp>
        <p:nvSpPr>
          <p:cNvPr id="274" name="Google Shape;274;p19"/>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17</a:t>
            </a:fld>
            <a:endParaRPr>
              <a:solidFill>
                <a:srgbClr val="FFFFFF"/>
              </a:solidFill>
              <a:latin typeface="Gill Sans"/>
              <a:ea typeface="Gill Sans"/>
              <a:cs typeface="Gill Sans"/>
              <a:sym typeface="Gill Sans"/>
            </a:endParaRPr>
          </a:p>
        </p:txBody>
      </p:sp>
      <p:sp>
        <p:nvSpPr>
          <p:cNvPr id="275" name="Google Shape;275;p19"/>
          <p:cNvSpPr txBox="1"/>
          <p:nvPr/>
        </p:nvSpPr>
        <p:spPr>
          <a:xfrm>
            <a:off x="1108901" y="1377900"/>
            <a:ext cx="9350100" cy="491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6C92"/>
              </a:buClr>
              <a:buSzPts val="2400"/>
              <a:buFont typeface="Arial"/>
              <a:buNone/>
            </a:pPr>
            <a:r>
              <a:rPr lang="en-US" sz="2600" b="1" i="1" u="none" strike="noStrike" cap="none">
                <a:latin typeface="Gill Sans"/>
                <a:ea typeface="Gill Sans"/>
                <a:cs typeface="Gill Sans"/>
                <a:sym typeface="Gill Sans"/>
              </a:rPr>
              <a:t>Burke v. Inter-Con Sec. Systems, Inc.</a:t>
            </a:r>
            <a:r>
              <a:rPr lang="en-US" sz="2400" i="0" u="none" strike="noStrike" cap="none">
                <a:latin typeface="Gill Sans"/>
                <a:ea typeface="Gill Sans"/>
                <a:cs typeface="Gill Sans"/>
                <a:sym typeface="Gill Sans"/>
              </a:rPr>
              <a:t>, 926 F. Supp. 2d 352 (D.D.C. Mar. 4, 2013): </a:t>
            </a:r>
            <a:endParaRPr sz="1600">
              <a:latin typeface="Gill Sans"/>
              <a:ea typeface="Gill Sans"/>
              <a:cs typeface="Gill Sans"/>
              <a:sym typeface="Gill Sans"/>
            </a:endParaRPr>
          </a:p>
          <a:p>
            <a:pPr marL="290513" marR="0" lvl="0" indent="-298450" algn="l" rtl="0">
              <a:spcBef>
                <a:spcPts val="1080"/>
              </a:spcBef>
              <a:spcAft>
                <a:spcPts val="0"/>
              </a:spcAft>
              <a:buSzPts val="2600"/>
              <a:buFont typeface="Gill Sans"/>
              <a:buChar char="•"/>
            </a:pPr>
            <a:r>
              <a:rPr lang="en-US" sz="2600" i="0" u="none" strike="noStrike" cap="none">
                <a:latin typeface="Gill Sans"/>
                <a:ea typeface="Gill Sans"/>
                <a:cs typeface="Gill Sans"/>
                <a:sym typeface="Gill Sans"/>
              </a:rPr>
              <a:t>Plaintiff (Burke), a male security guard for defendant, was in a consensual relationship with female coworker Tonya Jackson. Jackson subsequently alleged that Burke was verbally abusive and had physically threatened her. They got into a heated argument at work, resulting in employer placing Burke on unpaid suspension. </a:t>
            </a:r>
            <a:endParaRPr sz="1600">
              <a:latin typeface="Gill Sans"/>
              <a:ea typeface="Gill Sans"/>
              <a:cs typeface="Gill Sans"/>
              <a:sym typeface="Gill Sans"/>
            </a:endParaRPr>
          </a:p>
          <a:p>
            <a:pPr marL="290513" marR="0" lvl="0" indent="-298450" algn="l" rtl="0">
              <a:spcBef>
                <a:spcPts val="1080"/>
              </a:spcBef>
              <a:spcAft>
                <a:spcPts val="0"/>
              </a:spcAft>
              <a:buSzPts val="2600"/>
              <a:buFont typeface="Gill Sans"/>
              <a:buChar char="•"/>
            </a:pPr>
            <a:r>
              <a:rPr lang="en-US" sz="2600" i="0" u="none" strike="noStrike" cap="none">
                <a:latin typeface="Gill Sans"/>
                <a:ea typeface="Gill Sans"/>
                <a:cs typeface="Gill Sans"/>
                <a:sym typeface="Gill Sans"/>
              </a:rPr>
              <a:t>Employer’s investigation found the threats were not corroborated and both employees were disciplined and relocated to different sites. Burke complained that his new schedule interfered with classes he was taking. </a:t>
            </a:r>
            <a:endParaRPr sz="1600">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9"/>
        <p:cNvGrpSpPr/>
        <p:nvPr/>
      </p:nvGrpSpPr>
      <p:grpSpPr>
        <a:xfrm>
          <a:off x="0" y="0"/>
          <a:ext cx="0" cy="0"/>
          <a:chOff x="0" y="0"/>
          <a:chExt cx="0" cy="0"/>
        </a:xfrm>
      </p:grpSpPr>
      <p:sp>
        <p:nvSpPr>
          <p:cNvPr id="280" name="Google Shape;280;p20"/>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81" name="Google Shape;281;p20"/>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82" name="Google Shape;282;p20"/>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83" name="Google Shape;283;p20"/>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cap="none">
                <a:solidFill>
                  <a:srgbClr val="262626"/>
                </a:solidFill>
                <a:latin typeface="Gill Sans"/>
                <a:ea typeface="Gill Sans"/>
                <a:cs typeface="Gill Sans"/>
                <a:sym typeface="Gill Sans"/>
              </a:rPr>
              <a:t>ROMANTIC RELATIONSHIPS</a:t>
            </a:r>
            <a:endParaRPr/>
          </a:p>
        </p:txBody>
      </p:sp>
      <p:sp>
        <p:nvSpPr>
          <p:cNvPr id="284" name="Google Shape;284;p20"/>
          <p:cNvSpPr txBox="1"/>
          <p:nvPr/>
        </p:nvSpPr>
        <p:spPr>
          <a:xfrm>
            <a:off x="1600200" y="1780250"/>
            <a:ext cx="8885400" cy="37413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None/>
            </a:pPr>
            <a:r>
              <a:rPr lang="en-US" sz="2600" b="1" i="1" u="none" strike="noStrike" cap="none">
                <a:solidFill>
                  <a:srgbClr val="404040"/>
                </a:solidFill>
                <a:latin typeface="Gill Sans"/>
                <a:ea typeface="Gill Sans"/>
                <a:cs typeface="Gill Sans"/>
                <a:sym typeface="Gill Sans"/>
              </a:rPr>
              <a:t>Burke v. Inter-Con Sec. Systems, Inc.</a:t>
            </a:r>
            <a:r>
              <a:rPr lang="en-US" sz="2600" b="0" i="0" u="none" strike="noStrike" cap="none">
                <a:solidFill>
                  <a:srgbClr val="404040"/>
                </a:solidFill>
                <a:latin typeface="Gill Sans"/>
                <a:ea typeface="Gill Sans"/>
                <a:cs typeface="Gill Sans"/>
                <a:sym typeface="Gill Sans"/>
              </a:rPr>
              <a:t>, 926 F. Supp. 2d 352 (D.D.C. Mar. 4, 2013</a:t>
            </a:r>
            <a:r>
              <a:rPr lang="en-US" sz="2600">
                <a:solidFill>
                  <a:srgbClr val="404040"/>
                </a:solidFill>
                <a:latin typeface="Gill Sans"/>
                <a:ea typeface="Gill Sans"/>
                <a:cs typeface="Gill Sans"/>
                <a:sym typeface="Gill Sans"/>
              </a:rPr>
              <a:t>) (</a:t>
            </a:r>
            <a:r>
              <a:rPr lang="en-US" sz="2600" b="1" i="0" u="none" strike="noStrike" cap="none">
                <a:solidFill>
                  <a:srgbClr val="404040"/>
                </a:solidFill>
                <a:latin typeface="Gill Sans"/>
                <a:ea typeface="Gill Sans"/>
                <a:cs typeface="Gill Sans"/>
                <a:sym typeface="Gill Sans"/>
              </a:rPr>
              <a:t>continued)</a:t>
            </a:r>
            <a:endParaRPr sz="2000"/>
          </a:p>
          <a:p>
            <a:pPr marL="290513" marR="0" lvl="0" indent="-266700" algn="l" rtl="0">
              <a:lnSpc>
                <a:spcPct val="90000"/>
              </a:lnSpc>
              <a:spcBef>
                <a:spcPts val="1600"/>
              </a:spcBef>
              <a:spcAft>
                <a:spcPts val="0"/>
              </a:spcAft>
              <a:buClr>
                <a:schemeClr val="accent2"/>
              </a:buClr>
              <a:buSzPts val="2600"/>
              <a:buFont typeface="Arial"/>
              <a:buChar char="•"/>
            </a:pPr>
            <a:r>
              <a:rPr lang="en-US" sz="2600" b="0" i="0" u="none" strike="noStrike" cap="none">
                <a:solidFill>
                  <a:srgbClr val="404040"/>
                </a:solidFill>
                <a:latin typeface="Gill Sans"/>
                <a:ea typeface="Gill Sans"/>
                <a:cs typeface="Gill Sans"/>
                <a:sym typeface="Gill Sans"/>
              </a:rPr>
              <a:t>Burke no-showed more than once and was terminated. He subsequently filed suit alleging gender discrimination.  </a:t>
            </a:r>
            <a:endParaRPr sz="2000"/>
          </a:p>
          <a:p>
            <a:pPr marL="290513" marR="0" lvl="0" indent="-266700" algn="l" rtl="0">
              <a:lnSpc>
                <a:spcPct val="90000"/>
              </a:lnSpc>
              <a:spcBef>
                <a:spcPts val="1600"/>
              </a:spcBef>
              <a:spcAft>
                <a:spcPts val="0"/>
              </a:spcAft>
              <a:buClr>
                <a:schemeClr val="accent2"/>
              </a:buClr>
              <a:buSzPts val="2600"/>
              <a:buFont typeface="Arial"/>
              <a:buChar char="•"/>
            </a:pPr>
            <a:r>
              <a:rPr lang="en-US" sz="2600" b="0" i="0" u="none" strike="noStrike" cap="none">
                <a:solidFill>
                  <a:srgbClr val="404040"/>
                </a:solidFill>
                <a:latin typeface="Gill Sans"/>
                <a:ea typeface="Gill Sans"/>
                <a:cs typeface="Gill Sans"/>
                <a:sym typeface="Gill Sans"/>
              </a:rPr>
              <a:t>In granting summary judgment in favor of the employer, court concluded, among other things, that Burke’s lateral transfer following the incident with Jackson was neither a materially adverse employment action, nor pretext for gender discrimination. </a:t>
            </a:r>
            <a:endParaRPr sz="2000"/>
          </a:p>
        </p:txBody>
      </p:sp>
      <p:sp>
        <p:nvSpPr>
          <p:cNvPr id="285" name="Google Shape;285;p20"/>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286" name="Google Shape;286;p20"/>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18</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21"/>
          <p:cNvSpPr txBox="1">
            <a:spLocks noGrp="1"/>
          </p:cNvSpPr>
          <p:nvPr>
            <p:ph type="title"/>
          </p:nvPr>
        </p:nvSpPr>
        <p:spPr>
          <a:xfrm>
            <a:off x="1822854" y="289768"/>
            <a:ext cx="8396868" cy="815525"/>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3780"/>
              <a:buFont typeface="Gill Sans"/>
              <a:buNone/>
            </a:pPr>
            <a:r>
              <a:rPr lang="en-US" sz="3200"/>
              <a:t>ROMANTIC RELATIONSHIPS</a:t>
            </a:r>
            <a:endParaRPr sz="3200"/>
          </a:p>
        </p:txBody>
      </p:sp>
      <p:sp>
        <p:nvSpPr>
          <p:cNvPr id="292" name="Google Shape;292;p2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293" name="Google Shape;293;p2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19</a:t>
            </a:fld>
            <a:endParaRPr/>
          </a:p>
        </p:txBody>
      </p:sp>
      <p:sp>
        <p:nvSpPr>
          <p:cNvPr id="294" name="Google Shape;294;p21"/>
          <p:cNvSpPr txBox="1"/>
          <p:nvPr/>
        </p:nvSpPr>
        <p:spPr>
          <a:xfrm>
            <a:off x="777590" y="1344934"/>
            <a:ext cx="9981331" cy="487298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6C92"/>
              </a:buClr>
              <a:buSzPts val="2400"/>
              <a:buFont typeface="Arial"/>
              <a:buNone/>
            </a:pPr>
            <a:r>
              <a:rPr lang="en-US" sz="2500" b="1" i="1" u="none" strike="noStrike" cap="none">
                <a:latin typeface="Arial"/>
                <a:ea typeface="Arial"/>
                <a:cs typeface="Arial"/>
                <a:sym typeface="Arial"/>
              </a:rPr>
              <a:t>Broderick v. Ruder</a:t>
            </a:r>
            <a:r>
              <a:rPr lang="en-US" sz="2300" b="0" i="0" u="none" strike="noStrike" cap="none">
                <a:latin typeface="Arial"/>
                <a:ea typeface="Arial"/>
                <a:cs typeface="Arial"/>
                <a:sym typeface="Arial"/>
              </a:rPr>
              <a:t>, 685 F. Supp. 1269 (D.D.C. May 13, 1988): </a:t>
            </a:r>
            <a:endParaRPr sz="1500"/>
          </a:p>
          <a:p>
            <a:pPr marL="290513" marR="0" lvl="0" indent="-292100" algn="l" rtl="0">
              <a:spcBef>
                <a:spcPts val="1080"/>
              </a:spcBef>
              <a:spcAft>
                <a:spcPts val="0"/>
              </a:spcAft>
              <a:buSzPts val="2500"/>
              <a:buFont typeface="Arial"/>
              <a:buChar char="•"/>
            </a:pPr>
            <a:r>
              <a:rPr lang="en-US" sz="2500" b="0" i="0" u="none" strike="noStrike" cap="none">
                <a:latin typeface="Arial"/>
                <a:ea typeface="Arial"/>
                <a:cs typeface="Arial"/>
                <a:sym typeface="Arial"/>
              </a:rPr>
              <a:t>Female Securities &amp; Exchange Comm’n employee sued for sexual harassment and retaliation. </a:t>
            </a:r>
            <a:endParaRPr sz="1500"/>
          </a:p>
          <a:p>
            <a:pPr marL="290513" marR="0" lvl="0" indent="-292100" algn="l" rtl="0">
              <a:spcBef>
                <a:spcPts val="1080"/>
              </a:spcBef>
              <a:spcAft>
                <a:spcPts val="0"/>
              </a:spcAft>
              <a:buSzPts val="2500"/>
              <a:buFont typeface="Arial"/>
              <a:buChar char="•"/>
            </a:pPr>
            <a:r>
              <a:rPr lang="en-US" sz="2500" b="0" i="0" u="none" strike="noStrike" cap="none">
                <a:latin typeface="Arial"/>
                <a:ea typeface="Arial"/>
                <a:cs typeface="Arial"/>
                <a:sym typeface="Arial"/>
              </a:rPr>
              <a:t>Court entered judgment in favor of employee, finding she had been subject to a hostile work environment created by supervisors who gave preferential treatment to women who submitted to their sexual advances. </a:t>
            </a:r>
            <a:endParaRPr sz="1500"/>
          </a:p>
          <a:p>
            <a:pPr marL="290513" marR="0" lvl="0" indent="-285750" algn="l" rtl="0">
              <a:spcBef>
                <a:spcPts val="1080"/>
              </a:spcBef>
              <a:spcAft>
                <a:spcPts val="0"/>
              </a:spcAft>
              <a:buClr>
                <a:schemeClr val="dk1"/>
              </a:buClr>
              <a:buSzPts val="2400"/>
              <a:buFont typeface="Arial"/>
              <a:buChar char="•"/>
            </a:pPr>
            <a:r>
              <a:rPr lang="en-US" sz="2500" b="0" i="0" u="none" strike="noStrike" cap="none">
                <a:latin typeface="Arial"/>
                <a:ea typeface="Arial"/>
                <a:cs typeface="Arial"/>
                <a:sym typeface="Arial"/>
              </a:rPr>
              <a:t>Employee had complained to management about several matters, including a number of intra-office affairs occurring and the employment benefits allegedly doled out to the women who participated in them. </a:t>
            </a:r>
            <a:r>
              <a:rPr lang="en-US" sz="2400" b="0" i="0" u="none" strike="noStrike" cap="none">
                <a:solidFill>
                  <a:schemeClr val="dk1"/>
                </a:solidFill>
                <a:latin typeface="Arial"/>
                <a:ea typeface="Arial"/>
                <a:cs typeface="Arial"/>
                <a:sym typeface="Arial"/>
              </a:rPr>
              <a:t>  </a:t>
            </a:r>
            <a:endParaRPr/>
          </a:p>
        </p:txBody>
      </p:sp>
      <p:sp>
        <p:nvSpPr>
          <p:cNvPr id="295" name="Google Shape;295;p21"/>
          <p:cNvSpPr txBox="1"/>
          <p:nvPr/>
        </p:nvSpPr>
        <p:spPr>
          <a:xfrm>
            <a:off x="9823121" y="5542519"/>
            <a:ext cx="621856" cy="923330"/>
          </a:xfrm>
          <a:prstGeom prst="rect">
            <a:avLst/>
          </a:prstGeom>
          <a:noFill/>
          <a:ln>
            <a:noFill/>
          </a:ln>
        </p:spPr>
        <p:txBody>
          <a:bodyPr spcFirstLastPara="1" wrap="square" lIns="91425" tIns="45700" rIns="91425" bIns="45700" anchor="t" anchorCtr="0">
            <a:spAutoFit/>
          </a:bodyPr>
          <a:lstStyle/>
          <a:p>
            <a:pPr marL="4763" marR="0" lvl="0" indent="0" algn="r" rtl="0">
              <a:spcBef>
                <a:spcPts val="0"/>
              </a:spcBef>
              <a:spcAft>
                <a:spcPts val="0"/>
              </a:spcAft>
              <a:buNone/>
            </a:pPr>
            <a:r>
              <a:rPr lang="en-US" sz="5400" b="1" i="0" u="none" strike="noStrike" cap="none">
                <a:solidFill>
                  <a:srgbClr val="29A2AD"/>
                </a:solidFill>
                <a:latin typeface="Gill Sans"/>
                <a:ea typeface="Gill Sans"/>
                <a:cs typeface="Gill Sans"/>
                <a:sym typeface="Gill Sans"/>
              </a:rPr>
              <a:t>⮲</a:t>
            </a:r>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677334" y="609600"/>
            <a:ext cx="8238066" cy="709246"/>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chemeClr val="accent2"/>
              </a:buClr>
              <a:buSzPts val="2520"/>
              <a:buFont typeface="Gill Sans"/>
              <a:buNone/>
            </a:pPr>
            <a:r>
              <a:rPr lang="en-US" sz="4020">
                <a:solidFill>
                  <a:srgbClr val="000000"/>
                </a:solidFill>
              </a:rPr>
              <a:t>OUTSIDE ACTIVITIES</a:t>
            </a:r>
            <a:endParaRPr sz="4300">
              <a:solidFill>
                <a:srgbClr val="000000"/>
              </a:solidFill>
            </a:endParaRPr>
          </a:p>
        </p:txBody>
      </p:sp>
      <p:sp>
        <p:nvSpPr>
          <p:cNvPr id="116" name="Google Shape;116;p2"/>
          <p:cNvSpPr txBox="1">
            <a:spLocks noGrp="1"/>
          </p:cNvSpPr>
          <p:nvPr>
            <p:ph type="body" idx="1"/>
          </p:nvPr>
        </p:nvSpPr>
        <p:spPr>
          <a:xfrm>
            <a:off x="762000" y="1485900"/>
            <a:ext cx="9656400" cy="5271000"/>
          </a:xfrm>
          <a:prstGeom prst="rect">
            <a:avLst/>
          </a:prstGeom>
          <a:noFill/>
          <a:ln>
            <a:noFill/>
          </a:ln>
        </p:spPr>
        <p:txBody>
          <a:bodyPr spcFirstLastPara="1" wrap="square" lIns="91425" tIns="45700" rIns="91425" bIns="45700" anchor="t" anchorCtr="0">
            <a:normAutofit/>
          </a:bodyPr>
          <a:lstStyle/>
          <a:p>
            <a:pPr marL="228600" lvl="0" indent="-234950" algn="l" rtl="0">
              <a:lnSpc>
                <a:spcPct val="80000"/>
              </a:lnSpc>
              <a:spcBef>
                <a:spcPts val="0"/>
              </a:spcBef>
              <a:spcAft>
                <a:spcPts val="0"/>
              </a:spcAft>
              <a:buSzPts val="2100"/>
              <a:buChar char="•"/>
            </a:pPr>
            <a:r>
              <a:rPr lang="en-US" sz="2100"/>
              <a:t>Political Activity</a:t>
            </a:r>
            <a:endParaRPr sz="1900"/>
          </a:p>
          <a:p>
            <a:pPr marL="228600" lvl="0" indent="-234950" algn="l" rtl="0">
              <a:lnSpc>
                <a:spcPct val="80000"/>
              </a:lnSpc>
              <a:spcBef>
                <a:spcPts val="1000"/>
              </a:spcBef>
              <a:spcAft>
                <a:spcPts val="0"/>
              </a:spcAft>
              <a:buSzPts val="2100"/>
              <a:buChar char="•"/>
            </a:pPr>
            <a:r>
              <a:rPr lang="en-US" sz="2100"/>
              <a:t>Attending Protests and Engaging in Social Justice Activism</a:t>
            </a:r>
            <a:endParaRPr sz="2100"/>
          </a:p>
          <a:p>
            <a:pPr marL="228600" lvl="0" indent="-234950" algn="l" rtl="0">
              <a:lnSpc>
                <a:spcPct val="80000"/>
              </a:lnSpc>
              <a:spcBef>
                <a:spcPts val="1000"/>
              </a:spcBef>
              <a:spcAft>
                <a:spcPts val="0"/>
              </a:spcAft>
              <a:buSzPts val="2100"/>
              <a:buChar char="•"/>
            </a:pPr>
            <a:r>
              <a:rPr lang="en-US" sz="2100"/>
              <a:t>Engaging in Activities That Could Lead to COVID-19 Exposure</a:t>
            </a:r>
            <a:endParaRPr sz="1900"/>
          </a:p>
          <a:p>
            <a:pPr marL="228600" lvl="0" indent="-234950" algn="l" rtl="0">
              <a:lnSpc>
                <a:spcPct val="80000"/>
              </a:lnSpc>
              <a:spcBef>
                <a:spcPts val="1000"/>
              </a:spcBef>
              <a:spcAft>
                <a:spcPts val="0"/>
              </a:spcAft>
              <a:buSzPts val="2100"/>
              <a:buChar char="•"/>
            </a:pPr>
            <a:r>
              <a:rPr lang="en-US" sz="2100"/>
              <a:t>Positions on LGBTQIA+ Rights</a:t>
            </a:r>
            <a:endParaRPr sz="1900"/>
          </a:p>
          <a:p>
            <a:pPr marL="228600" lvl="0" indent="-234950" algn="l" rtl="0">
              <a:lnSpc>
                <a:spcPct val="80000"/>
              </a:lnSpc>
              <a:spcBef>
                <a:spcPts val="1000"/>
              </a:spcBef>
              <a:spcAft>
                <a:spcPts val="0"/>
              </a:spcAft>
              <a:buSzPts val="2100"/>
              <a:buChar char="•"/>
            </a:pPr>
            <a:r>
              <a:rPr lang="en-US" sz="2100"/>
              <a:t>Romantic Relationships</a:t>
            </a:r>
            <a:endParaRPr sz="1900"/>
          </a:p>
          <a:p>
            <a:pPr marL="228600" lvl="0" indent="-234950" algn="l" rtl="0">
              <a:lnSpc>
                <a:spcPct val="80000"/>
              </a:lnSpc>
              <a:spcBef>
                <a:spcPts val="1000"/>
              </a:spcBef>
              <a:spcAft>
                <a:spcPts val="0"/>
              </a:spcAft>
              <a:buSzPts val="2100"/>
              <a:buChar char="•"/>
            </a:pPr>
            <a:r>
              <a:rPr lang="en-US" sz="2100"/>
              <a:t>Reproductive Decisions</a:t>
            </a:r>
            <a:endParaRPr sz="1900"/>
          </a:p>
          <a:p>
            <a:pPr marL="228600" lvl="0" indent="-234950" algn="l" rtl="0">
              <a:lnSpc>
                <a:spcPct val="80000"/>
              </a:lnSpc>
              <a:spcBef>
                <a:spcPts val="1000"/>
              </a:spcBef>
              <a:spcAft>
                <a:spcPts val="0"/>
              </a:spcAft>
              <a:buSzPts val="2100"/>
              <a:buChar char="•"/>
            </a:pPr>
            <a:r>
              <a:rPr lang="en-US" sz="2100"/>
              <a:t>Smoking and Tobacco Use</a:t>
            </a:r>
            <a:endParaRPr sz="1900"/>
          </a:p>
          <a:p>
            <a:pPr marL="228600" lvl="0" indent="-234950" algn="l" rtl="0">
              <a:lnSpc>
                <a:spcPct val="80000"/>
              </a:lnSpc>
              <a:spcBef>
                <a:spcPts val="1000"/>
              </a:spcBef>
              <a:spcAft>
                <a:spcPts val="0"/>
              </a:spcAft>
              <a:buSzPts val="2100"/>
              <a:buChar char="•"/>
            </a:pPr>
            <a:r>
              <a:rPr lang="en-US" sz="2100"/>
              <a:t>Gun Ownership</a:t>
            </a:r>
            <a:endParaRPr sz="1900"/>
          </a:p>
          <a:p>
            <a:pPr marL="228600" lvl="0" indent="-234950" algn="l" rtl="0">
              <a:lnSpc>
                <a:spcPct val="80000"/>
              </a:lnSpc>
              <a:spcBef>
                <a:spcPts val="1000"/>
              </a:spcBef>
              <a:spcAft>
                <a:spcPts val="0"/>
              </a:spcAft>
              <a:buSzPts val="2100"/>
              <a:buChar char="•"/>
            </a:pPr>
            <a:r>
              <a:rPr lang="en-US" sz="2100"/>
              <a:t>Alcohol and Alcoholism</a:t>
            </a:r>
            <a:endParaRPr sz="2100"/>
          </a:p>
          <a:p>
            <a:pPr marL="228600" lvl="0" indent="-234950" algn="l" rtl="0">
              <a:lnSpc>
                <a:spcPct val="80000"/>
              </a:lnSpc>
              <a:spcBef>
                <a:spcPts val="1000"/>
              </a:spcBef>
              <a:spcAft>
                <a:spcPts val="0"/>
              </a:spcAft>
              <a:buSzPts val="2100"/>
              <a:buChar char="•"/>
            </a:pPr>
            <a:r>
              <a:rPr lang="en-US" sz="2100"/>
              <a:t>Lawful Consumable Products Statutes</a:t>
            </a:r>
            <a:endParaRPr sz="2100"/>
          </a:p>
          <a:p>
            <a:pPr marL="228600" lvl="0" indent="-234950" algn="l" rtl="0">
              <a:lnSpc>
                <a:spcPct val="80000"/>
              </a:lnSpc>
              <a:spcBef>
                <a:spcPts val="1000"/>
              </a:spcBef>
              <a:spcAft>
                <a:spcPts val="0"/>
              </a:spcAft>
              <a:buSzPts val="2100"/>
              <a:buChar char="•"/>
            </a:pPr>
            <a:r>
              <a:rPr lang="en-US" sz="2100"/>
              <a:t>Marijuana Use</a:t>
            </a:r>
            <a:endParaRPr sz="1900"/>
          </a:p>
          <a:p>
            <a:pPr marL="228600" lvl="0" indent="-234950" algn="l" rtl="0">
              <a:lnSpc>
                <a:spcPct val="80000"/>
              </a:lnSpc>
              <a:spcBef>
                <a:spcPts val="1000"/>
              </a:spcBef>
              <a:spcAft>
                <a:spcPts val="0"/>
              </a:spcAft>
              <a:buSzPts val="2100"/>
              <a:buChar char="•"/>
            </a:pPr>
            <a:r>
              <a:rPr lang="en-US" sz="2100"/>
              <a:t>Outside Employment</a:t>
            </a:r>
            <a:endParaRPr sz="1900"/>
          </a:p>
          <a:p>
            <a:pPr marL="228600" lvl="0" indent="-234950" algn="l" rtl="0">
              <a:lnSpc>
                <a:spcPct val="80000"/>
              </a:lnSpc>
              <a:spcBef>
                <a:spcPts val="1000"/>
              </a:spcBef>
              <a:spcAft>
                <a:spcPts val="0"/>
              </a:spcAft>
              <a:buSzPts val="2100"/>
              <a:buChar char="•"/>
            </a:pPr>
            <a:r>
              <a:rPr lang="en-US" sz="2100"/>
              <a:t>Arrests and Convictions (Ban the Box)</a:t>
            </a:r>
            <a:endParaRPr sz="1900"/>
          </a:p>
          <a:p>
            <a:pPr marL="228600" lvl="0" indent="-157162" algn="l" rtl="0">
              <a:lnSpc>
                <a:spcPct val="80000"/>
              </a:lnSpc>
              <a:spcBef>
                <a:spcPts val="1000"/>
              </a:spcBef>
              <a:spcAft>
                <a:spcPts val="0"/>
              </a:spcAft>
              <a:buSzPts val="1125"/>
              <a:buNone/>
            </a:pPr>
            <a:endParaRPr sz="825"/>
          </a:p>
          <a:p>
            <a:pPr marL="228600" lvl="0" indent="-157162" algn="l" rtl="0">
              <a:lnSpc>
                <a:spcPct val="80000"/>
              </a:lnSpc>
              <a:spcBef>
                <a:spcPts val="1000"/>
              </a:spcBef>
              <a:spcAft>
                <a:spcPts val="0"/>
              </a:spcAft>
              <a:buSzPts val="1125"/>
              <a:buNone/>
            </a:pPr>
            <a:endParaRPr sz="825"/>
          </a:p>
          <a:p>
            <a:pPr marL="228600" lvl="0" indent="-157162" algn="l" rtl="0">
              <a:lnSpc>
                <a:spcPct val="80000"/>
              </a:lnSpc>
              <a:spcBef>
                <a:spcPts val="1000"/>
              </a:spcBef>
              <a:spcAft>
                <a:spcPts val="0"/>
              </a:spcAft>
              <a:buSzPts val="1125"/>
              <a:buNone/>
            </a:pPr>
            <a:endParaRPr sz="825"/>
          </a:p>
          <a:p>
            <a:pPr marL="228600" lvl="0" indent="-157162" algn="l" rtl="0">
              <a:lnSpc>
                <a:spcPct val="80000"/>
              </a:lnSpc>
              <a:spcBef>
                <a:spcPts val="1000"/>
              </a:spcBef>
              <a:spcAft>
                <a:spcPts val="0"/>
              </a:spcAft>
              <a:buSzPts val="1125"/>
              <a:buNone/>
            </a:pPr>
            <a:endParaRPr sz="825"/>
          </a:p>
        </p:txBody>
      </p:sp>
      <p:sp>
        <p:nvSpPr>
          <p:cNvPr id="117" name="Google Shape;117;p2"/>
          <p:cNvSpPr txBox="1">
            <a:spLocks noGrp="1"/>
          </p:cNvSpPr>
          <p:nvPr>
            <p:ph type="ftr" idx="11"/>
          </p:nvPr>
        </p:nvSpPr>
        <p:spPr>
          <a:xfrm>
            <a:off x="1148900" y="6310077"/>
            <a:ext cx="6352500" cy="2463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118" name="Google Shape;118;p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2</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22"/>
          <p:cNvSpPr txBox="1">
            <a:spLocks noGrp="1"/>
          </p:cNvSpPr>
          <p:nvPr>
            <p:ph type="title"/>
          </p:nvPr>
        </p:nvSpPr>
        <p:spPr>
          <a:xfrm>
            <a:off x="1822854" y="289768"/>
            <a:ext cx="8396868" cy="815525"/>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3780"/>
              <a:buFont typeface="Gill Sans"/>
              <a:buNone/>
            </a:pPr>
            <a:r>
              <a:rPr lang="en-US" sz="3200"/>
              <a:t>ROMANTIC RELATIONSHIPS</a:t>
            </a:r>
            <a:endParaRPr sz="3200"/>
          </a:p>
        </p:txBody>
      </p:sp>
      <p:sp>
        <p:nvSpPr>
          <p:cNvPr id="301" name="Google Shape;301;p22"/>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302" name="Google Shape;302;p2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20</a:t>
            </a:fld>
            <a:endParaRPr/>
          </a:p>
        </p:txBody>
      </p:sp>
      <p:sp>
        <p:nvSpPr>
          <p:cNvPr id="303" name="Google Shape;303;p22"/>
          <p:cNvSpPr txBox="1"/>
          <p:nvPr/>
        </p:nvSpPr>
        <p:spPr>
          <a:xfrm>
            <a:off x="1148650" y="1298228"/>
            <a:ext cx="9976031" cy="491969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6C92"/>
              </a:buClr>
              <a:buSzPts val="2400"/>
              <a:buFont typeface="Arial"/>
              <a:buNone/>
            </a:pPr>
            <a:r>
              <a:rPr lang="en-US" sz="2800" b="1" i="1" u="none" strike="noStrike" cap="none">
                <a:latin typeface="Arial"/>
                <a:ea typeface="Arial"/>
                <a:cs typeface="Arial"/>
                <a:sym typeface="Arial"/>
              </a:rPr>
              <a:t>Broderick v. Ruder</a:t>
            </a:r>
            <a:r>
              <a:rPr lang="en-US" sz="2600" b="0" i="0" u="none" strike="noStrike" cap="none">
                <a:latin typeface="Arial"/>
                <a:ea typeface="Arial"/>
                <a:cs typeface="Arial"/>
                <a:sym typeface="Arial"/>
              </a:rPr>
              <a:t>, 685 F. Supp. 1269 (D.D.C. May 13, 1988)</a:t>
            </a:r>
            <a:r>
              <a:rPr lang="en-US" sz="2600"/>
              <a:t> </a:t>
            </a:r>
            <a:r>
              <a:rPr lang="en-US" sz="2600" b="1" i="0" u="none" strike="noStrike" cap="none">
                <a:latin typeface="Arial"/>
                <a:ea typeface="Arial"/>
                <a:cs typeface="Arial"/>
                <a:sym typeface="Arial"/>
              </a:rPr>
              <a:t>(continued)</a:t>
            </a:r>
            <a:endParaRPr sz="2600" b="0" i="0" u="none" strike="noStrike" cap="none">
              <a:latin typeface="Arial"/>
              <a:ea typeface="Arial"/>
              <a:cs typeface="Arial"/>
              <a:sym typeface="Arial"/>
            </a:endParaRPr>
          </a:p>
          <a:p>
            <a:pPr marL="290513" marR="0" lvl="0" indent="-311150" algn="l" rtl="0">
              <a:spcBef>
                <a:spcPts val="1680"/>
              </a:spcBef>
              <a:spcAft>
                <a:spcPts val="0"/>
              </a:spcAft>
              <a:buSzPts val="2800"/>
              <a:buFont typeface="Arial"/>
              <a:buChar char="•"/>
            </a:pPr>
            <a:r>
              <a:rPr lang="en-US" sz="2800" b="0" i="0" u="none" strike="noStrike" cap="none">
                <a:latin typeface="Arial"/>
                <a:ea typeface="Arial"/>
                <a:cs typeface="Arial"/>
                <a:sym typeface="Arial"/>
              </a:rPr>
              <a:t>Court held that:</a:t>
            </a:r>
            <a:endParaRPr sz="1800"/>
          </a:p>
          <a:p>
            <a:pPr marL="692150" marR="0" lvl="0" indent="0" algn="l" rtl="0">
              <a:spcBef>
                <a:spcPts val="1680"/>
              </a:spcBef>
              <a:spcAft>
                <a:spcPts val="0"/>
              </a:spcAft>
              <a:buClr>
                <a:schemeClr val="dk1"/>
              </a:buClr>
              <a:buSzPts val="2400"/>
              <a:buFont typeface="Arial"/>
              <a:buNone/>
            </a:pPr>
            <a:r>
              <a:rPr lang="en-US" sz="2800" b="0" i="1" u="none" strike="noStrike" cap="none">
                <a:latin typeface="Arial"/>
                <a:ea typeface="Arial"/>
                <a:cs typeface="Arial"/>
                <a:sym typeface="Arial"/>
              </a:rPr>
              <a:t>“…[C]onsensual sexual relations, in exchange for tangible employment benefits, while possibly not creating a cause of action for the recipient of such sexual advances who does not find them unwelcome, do, and in this case did, create and contribute to a sexually hostile working environment.”</a:t>
            </a:r>
            <a:r>
              <a:rPr lang="en-US" sz="2400" b="0" i="1" u="none" strike="noStrike" cap="none">
                <a:solidFill>
                  <a:schemeClr val="dk1"/>
                </a:solidFill>
                <a:latin typeface="Arial"/>
                <a:ea typeface="Arial"/>
                <a:cs typeface="Arial"/>
                <a:sym typeface="Arial"/>
              </a:rPr>
              <a:t>  </a:t>
            </a:r>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7"/>
        <p:cNvGrpSpPr/>
        <p:nvPr/>
      </p:nvGrpSpPr>
      <p:grpSpPr>
        <a:xfrm>
          <a:off x="0" y="0"/>
          <a:ext cx="0" cy="0"/>
          <a:chOff x="0" y="0"/>
          <a:chExt cx="0" cy="0"/>
        </a:xfrm>
      </p:grpSpPr>
      <p:sp>
        <p:nvSpPr>
          <p:cNvPr id="308" name="Google Shape;308;p23"/>
          <p:cNvSpPr/>
          <p:nvPr/>
        </p:nvSpPr>
        <p:spPr>
          <a:xfrm>
            <a:off x="1" y="0"/>
            <a:ext cx="3070172"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09" name="Google Shape;309;p23"/>
          <p:cNvSpPr/>
          <p:nvPr/>
        </p:nvSpPr>
        <p:spPr>
          <a:xfrm>
            <a:off x="3070172" y="0"/>
            <a:ext cx="9121828"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10" name="Google Shape;310;p23"/>
          <p:cNvSpPr/>
          <p:nvPr/>
        </p:nvSpPr>
        <p:spPr>
          <a:xfrm>
            <a:off x="1117423" y="1443035"/>
            <a:ext cx="3971932" cy="397193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11" name="Google Shape;311;p23"/>
          <p:cNvSpPr>
            <a:spLocks noGrp="1"/>
          </p:cNvSpPr>
          <p:nvPr>
            <p:ph type="title"/>
          </p:nvPr>
        </p:nvSpPr>
        <p:spPr>
          <a:xfrm>
            <a:off x="1260873" y="1586484"/>
            <a:ext cx="3685032" cy="3685032"/>
          </a:xfrm>
          <a:prstGeom prst="ellipse">
            <a:avLst/>
          </a:prstGeom>
          <a:solidFill>
            <a:srgbClr val="6B8890"/>
          </a:solidFill>
          <a:ln>
            <a:noFill/>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FFFFFF"/>
              </a:buClr>
              <a:buSzPts val="2100"/>
              <a:buFont typeface="Gill Sans"/>
              <a:buNone/>
            </a:pPr>
            <a:r>
              <a:rPr lang="en-US" sz="2100" cap="none">
                <a:solidFill>
                  <a:srgbClr val="FFFFFF"/>
                </a:solidFill>
                <a:latin typeface="Gill Sans"/>
                <a:ea typeface="Gill Sans"/>
                <a:cs typeface="Gill Sans"/>
                <a:sym typeface="Gill Sans"/>
              </a:rPr>
              <a:t>REPRODUCTIVE HEALTH DECISIONS</a:t>
            </a:r>
            <a:endParaRPr/>
          </a:p>
        </p:txBody>
      </p:sp>
      <p:sp>
        <p:nvSpPr>
          <p:cNvPr id="312" name="Google Shape;312;p23"/>
          <p:cNvSpPr txBox="1"/>
          <p:nvPr/>
        </p:nvSpPr>
        <p:spPr>
          <a:xfrm>
            <a:off x="5089350" y="695750"/>
            <a:ext cx="7102500" cy="5860500"/>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None/>
            </a:pPr>
            <a:r>
              <a:rPr lang="en-US" sz="3500" b="1">
                <a:solidFill>
                  <a:srgbClr val="262626"/>
                </a:solidFill>
                <a:latin typeface="Gill Sans"/>
                <a:ea typeface="Gill Sans"/>
                <a:cs typeface="Gill Sans"/>
                <a:sym typeface="Gill Sans"/>
              </a:rPr>
              <a:t>DC</a:t>
            </a:r>
            <a:endParaRPr sz="3500" b="1">
              <a:solidFill>
                <a:srgbClr val="262626"/>
              </a:solidFill>
              <a:latin typeface="Gill Sans"/>
              <a:ea typeface="Gill Sans"/>
              <a:cs typeface="Gill Sans"/>
              <a:sym typeface="Gill Sans"/>
            </a:endParaRPr>
          </a:p>
          <a:p>
            <a:pPr marL="0" marR="0" lvl="0" indent="0" algn="l" rtl="0">
              <a:lnSpc>
                <a:spcPct val="90000"/>
              </a:lnSpc>
              <a:spcBef>
                <a:spcPts val="0"/>
              </a:spcBef>
              <a:spcAft>
                <a:spcPts val="0"/>
              </a:spcAft>
              <a:buNone/>
            </a:pPr>
            <a:endParaRPr sz="2300">
              <a:solidFill>
                <a:srgbClr val="262626"/>
              </a:solidFill>
              <a:latin typeface="Gill Sans"/>
              <a:ea typeface="Gill Sans"/>
              <a:cs typeface="Gill Sans"/>
              <a:sym typeface="Gill Sans"/>
            </a:endParaRPr>
          </a:p>
          <a:p>
            <a:pPr marL="0" marR="0" lvl="0" indent="0" algn="l" rtl="0">
              <a:lnSpc>
                <a:spcPct val="90000"/>
              </a:lnSpc>
              <a:spcBef>
                <a:spcPts val="0"/>
              </a:spcBef>
              <a:spcAft>
                <a:spcPts val="0"/>
              </a:spcAft>
              <a:buNone/>
            </a:pPr>
            <a:r>
              <a:rPr lang="en-US" sz="2500" b="0" i="0" u="none" strike="noStrike" cap="none">
                <a:solidFill>
                  <a:srgbClr val="262626"/>
                </a:solidFill>
                <a:latin typeface="Gill Sans"/>
                <a:ea typeface="Gill Sans"/>
                <a:cs typeface="Gill Sans"/>
                <a:sym typeface="Gill Sans"/>
              </a:rPr>
              <a:t>The D.C. Code states that discrimination based on sex includes discrimination based on ”pregnancy, childbirth, related medical conditions,</a:t>
            </a:r>
            <a:r>
              <a:rPr lang="en-US" sz="2500">
                <a:solidFill>
                  <a:srgbClr val="262626"/>
                </a:solidFill>
                <a:latin typeface="Gill Sans"/>
                <a:ea typeface="Gill Sans"/>
                <a:cs typeface="Gill Sans"/>
                <a:sym typeface="Gill Sans"/>
              </a:rPr>
              <a:t> </a:t>
            </a:r>
            <a:r>
              <a:rPr lang="en-US" sz="2500" b="0" i="0" u="none" strike="noStrike" cap="none">
                <a:solidFill>
                  <a:srgbClr val="262626"/>
                </a:solidFill>
                <a:latin typeface="Gill Sans"/>
                <a:ea typeface="Gill Sans"/>
                <a:cs typeface="Gill Sans"/>
                <a:sym typeface="Gill Sans"/>
              </a:rPr>
              <a:t>breastfeeding, or reproductive</a:t>
            </a:r>
            <a:r>
              <a:rPr lang="en-US" sz="2500">
                <a:solidFill>
                  <a:srgbClr val="262626"/>
                </a:solidFill>
                <a:latin typeface="Gill Sans"/>
                <a:ea typeface="Gill Sans"/>
                <a:cs typeface="Gill Sans"/>
                <a:sym typeface="Gill Sans"/>
              </a:rPr>
              <a:t> </a:t>
            </a:r>
            <a:r>
              <a:rPr lang="en-US" sz="2500" b="0" i="0" u="none" strike="noStrike" cap="none">
                <a:solidFill>
                  <a:srgbClr val="262626"/>
                </a:solidFill>
                <a:latin typeface="Gill Sans"/>
                <a:ea typeface="Gill Sans"/>
                <a:cs typeface="Gill Sans"/>
                <a:sym typeface="Gill Sans"/>
              </a:rPr>
              <a:t>health decisions.” D.C. Code §2-1401.05(a)</a:t>
            </a:r>
            <a:endParaRPr sz="2500"/>
          </a:p>
          <a:p>
            <a:pPr marL="0" marR="0" lvl="0" indent="0" algn="just" rtl="0">
              <a:lnSpc>
                <a:spcPct val="90000"/>
              </a:lnSpc>
              <a:spcBef>
                <a:spcPts val="1600"/>
              </a:spcBef>
              <a:spcAft>
                <a:spcPts val="0"/>
              </a:spcAft>
              <a:buNone/>
            </a:pPr>
            <a:r>
              <a:rPr lang="en-US" sz="2500">
                <a:solidFill>
                  <a:srgbClr val="262626"/>
                </a:solidFill>
                <a:latin typeface="Gill Sans"/>
                <a:ea typeface="Gill Sans"/>
                <a:cs typeface="Gill Sans"/>
                <a:sym typeface="Gill Sans"/>
              </a:rPr>
              <a:t>“</a:t>
            </a:r>
            <a:r>
              <a:rPr lang="en-US" sz="2500" b="0" i="0" u="none" strike="noStrike" cap="none">
                <a:solidFill>
                  <a:srgbClr val="262626"/>
                </a:solidFill>
                <a:latin typeface="Gill Sans"/>
                <a:ea typeface="Gill Sans"/>
                <a:cs typeface="Gill Sans"/>
                <a:sym typeface="Gill Sans"/>
              </a:rPr>
              <a:t>Reproductive health decisions” includes a decision by an employee, an employee’s dependent, or an employee’s spouse related the the use or intended use of a particular drug, device, or medical service, including the use or intended use of contraception or fertility control or the planned or intended initiation or termination of a pregnancy. D.C. Code §2-1401.05(c)</a:t>
            </a:r>
            <a:endParaRPr sz="2500" b="0" i="0" u="none" strike="noStrike" cap="none">
              <a:solidFill>
                <a:srgbClr val="262626"/>
              </a:solidFill>
              <a:latin typeface="Gill Sans"/>
              <a:ea typeface="Gill Sans"/>
              <a:cs typeface="Gill Sans"/>
              <a:sym typeface="Gill Sans"/>
            </a:endParaRPr>
          </a:p>
          <a:p>
            <a:pPr marL="0" marR="0" lvl="0" indent="0" algn="just" rtl="0">
              <a:lnSpc>
                <a:spcPct val="90000"/>
              </a:lnSpc>
              <a:spcBef>
                <a:spcPts val="1600"/>
              </a:spcBef>
              <a:spcAft>
                <a:spcPts val="0"/>
              </a:spcAft>
              <a:buNone/>
            </a:pPr>
            <a:endParaRPr sz="1500" b="0" u="none" strike="noStrike" cap="none">
              <a:solidFill>
                <a:srgbClr val="262626"/>
              </a:solidFill>
              <a:latin typeface="Gill Sans"/>
              <a:ea typeface="Gill Sans"/>
              <a:cs typeface="Gill Sans"/>
              <a:sym typeface="Gill Sans"/>
            </a:endParaRPr>
          </a:p>
        </p:txBody>
      </p:sp>
      <p:sp>
        <p:nvSpPr>
          <p:cNvPr id="313" name="Google Shape;313;p23"/>
          <p:cNvSpPr txBox="1">
            <a:spLocks noGrp="1"/>
          </p:cNvSpPr>
          <p:nvPr>
            <p:ph type="ftr" idx="11"/>
          </p:nvPr>
        </p:nvSpPr>
        <p:spPr>
          <a:xfrm>
            <a:off x="5591694" y="6236208"/>
            <a:ext cx="4853331"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2"/>
                </a:solidFill>
              </a:rPr>
              <a:t>DC BAR | September 24, 2020</a:t>
            </a:r>
            <a:endParaRPr/>
          </a:p>
        </p:txBody>
      </p:sp>
      <p:sp>
        <p:nvSpPr>
          <p:cNvPr id="314" name="Google Shape;314;p2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21</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8"/>
        <p:cNvGrpSpPr/>
        <p:nvPr/>
      </p:nvGrpSpPr>
      <p:grpSpPr>
        <a:xfrm>
          <a:off x="0" y="0"/>
          <a:ext cx="0" cy="0"/>
          <a:chOff x="0" y="0"/>
          <a:chExt cx="0" cy="0"/>
        </a:xfrm>
      </p:grpSpPr>
      <p:sp>
        <p:nvSpPr>
          <p:cNvPr id="319" name="Google Shape;319;g99320b995b_0_40"/>
          <p:cNvSpPr/>
          <p:nvPr/>
        </p:nvSpPr>
        <p:spPr>
          <a:xfrm>
            <a:off x="1" y="0"/>
            <a:ext cx="3070200"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20" name="Google Shape;320;g99320b995b_0_40"/>
          <p:cNvSpPr/>
          <p:nvPr/>
        </p:nvSpPr>
        <p:spPr>
          <a:xfrm>
            <a:off x="3070172" y="0"/>
            <a:ext cx="91218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21" name="Google Shape;321;g99320b995b_0_40"/>
          <p:cNvSpPr/>
          <p:nvPr/>
        </p:nvSpPr>
        <p:spPr>
          <a:xfrm>
            <a:off x="1117423" y="1443035"/>
            <a:ext cx="3972000" cy="397200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22" name="Google Shape;322;g99320b995b_0_40"/>
          <p:cNvSpPr>
            <a:spLocks noGrp="1"/>
          </p:cNvSpPr>
          <p:nvPr>
            <p:ph type="title"/>
          </p:nvPr>
        </p:nvSpPr>
        <p:spPr>
          <a:xfrm>
            <a:off x="1260873" y="1586484"/>
            <a:ext cx="3684900" cy="3684900"/>
          </a:xfrm>
          <a:prstGeom prst="ellipse">
            <a:avLst/>
          </a:prstGeom>
          <a:solidFill>
            <a:srgbClr val="6B8890"/>
          </a:solidFill>
          <a:ln>
            <a:noFill/>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FFFFFF"/>
              </a:buClr>
              <a:buSzPts val="2100"/>
              <a:buFont typeface="Gill Sans"/>
              <a:buNone/>
            </a:pPr>
            <a:r>
              <a:rPr lang="en-US" sz="2100" cap="none">
                <a:solidFill>
                  <a:srgbClr val="FFFFFF"/>
                </a:solidFill>
                <a:latin typeface="Gill Sans"/>
                <a:ea typeface="Gill Sans"/>
                <a:cs typeface="Gill Sans"/>
                <a:sym typeface="Gill Sans"/>
              </a:rPr>
              <a:t>REPRODUCTIVE HEALTH DECISIONS</a:t>
            </a:r>
            <a:endParaRPr/>
          </a:p>
        </p:txBody>
      </p:sp>
      <p:sp>
        <p:nvSpPr>
          <p:cNvPr id="323" name="Google Shape;323;g99320b995b_0_40"/>
          <p:cNvSpPr txBox="1"/>
          <p:nvPr/>
        </p:nvSpPr>
        <p:spPr>
          <a:xfrm>
            <a:off x="5089350" y="695750"/>
            <a:ext cx="7102500" cy="58605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None/>
            </a:pPr>
            <a:r>
              <a:rPr lang="en-US" sz="3700" b="1">
                <a:latin typeface="Gill Sans"/>
                <a:ea typeface="Gill Sans"/>
                <a:cs typeface="Gill Sans"/>
                <a:sym typeface="Gill Sans"/>
              </a:rPr>
              <a:t>Maryland</a:t>
            </a:r>
            <a:endParaRPr sz="3700" b="1">
              <a:latin typeface="Gill Sans"/>
              <a:ea typeface="Gill Sans"/>
              <a:cs typeface="Gill Sans"/>
              <a:sym typeface="Gill Sans"/>
            </a:endParaRPr>
          </a:p>
          <a:p>
            <a:pPr marL="0" marR="0" lvl="0" indent="0" algn="l" rtl="0">
              <a:lnSpc>
                <a:spcPct val="90000"/>
              </a:lnSpc>
              <a:spcBef>
                <a:spcPts val="0"/>
              </a:spcBef>
              <a:spcAft>
                <a:spcPts val="0"/>
              </a:spcAft>
              <a:buNone/>
            </a:pPr>
            <a:endParaRPr sz="3900">
              <a:latin typeface="Gill Sans"/>
              <a:ea typeface="Gill Sans"/>
              <a:cs typeface="Gill Sans"/>
              <a:sym typeface="Gill Sans"/>
            </a:endParaRPr>
          </a:p>
          <a:p>
            <a:pPr marL="0" marR="0" lvl="0" indent="0" algn="just" rtl="0">
              <a:lnSpc>
                <a:spcPct val="90000"/>
              </a:lnSpc>
              <a:spcBef>
                <a:spcPts val="1600"/>
              </a:spcBef>
              <a:spcAft>
                <a:spcPts val="0"/>
              </a:spcAft>
              <a:buNone/>
            </a:pPr>
            <a:r>
              <a:rPr lang="en-US" sz="2950">
                <a:highlight>
                  <a:srgbClr val="FFFFFF"/>
                </a:highlight>
                <a:latin typeface="Gill Sans"/>
                <a:ea typeface="Gill Sans"/>
                <a:cs typeface="Gill Sans"/>
                <a:sym typeface="Gill Sans"/>
              </a:rPr>
              <a:t>“[T]he state may not interfere with the decision of a woman to terminate a pregnancy: (1) Before the fetus is viable; or (2) At any time during the woman’s pregnancy, if [t]he termination procedure is necessary to preserve the life or health of the woman; or . . . [t]he fetus is affected by a genetic defect or serious deformity or abnormality.” Md. Code Ann., Health-Gen. § 20-209</a:t>
            </a:r>
            <a:endParaRPr sz="4100" i="0" u="none" strike="noStrike" cap="none">
              <a:latin typeface="Gill Sans"/>
              <a:ea typeface="Gill Sans"/>
              <a:cs typeface="Gill Sans"/>
              <a:sym typeface="Gill Sans"/>
            </a:endParaRPr>
          </a:p>
          <a:p>
            <a:pPr marL="0" marR="0" lvl="0" indent="0" algn="just" rtl="0">
              <a:lnSpc>
                <a:spcPct val="90000"/>
              </a:lnSpc>
              <a:spcBef>
                <a:spcPts val="1600"/>
              </a:spcBef>
              <a:spcAft>
                <a:spcPts val="0"/>
              </a:spcAft>
              <a:buNone/>
            </a:pPr>
            <a:endParaRPr sz="1500" b="0" u="none" strike="noStrike" cap="none">
              <a:solidFill>
                <a:srgbClr val="262626"/>
              </a:solidFill>
              <a:latin typeface="Gill Sans"/>
              <a:ea typeface="Gill Sans"/>
              <a:cs typeface="Gill Sans"/>
              <a:sym typeface="Gill Sans"/>
            </a:endParaRPr>
          </a:p>
        </p:txBody>
      </p:sp>
      <p:sp>
        <p:nvSpPr>
          <p:cNvPr id="324" name="Google Shape;324;g99320b995b_0_40"/>
          <p:cNvSpPr txBox="1">
            <a:spLocks noGrp="1"/>
          </p:cNvSpPr>
          <p:nvPr>
            <p:ph type="ftr" idx="11"/>
          </p:nvPr>
        </p:nvSpPr>
        <p:spPr>
          <a:xfrm>
            <a:off x="5591694" y="6236208"/>
            <a:ext cx="4853400" cy="320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solidFill>
                  <a:schemeClr val="dk2"/>
                </a:solidFill>
              </a:rPr>
              <a:t>DC BAR | September 24, 2020</a:t>
            </a:r>
            <a:endParaRPr/>
          </a:p>
        </p:txBody>
      </p:sp>
      <p:sp>
        <p:nvSpPr>
          <p:cNvPr id="325" name="Google Shape;325;g99320b995b_0_40"/>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22</a:t>
            </a:fld>
            <a:endParaRPr>
              <a:solidFill>
                <a:srgbClr val="FFFFFF"/>
              </a:solidFill>
              <a:latin typeface="Gill Sans"/>
              <a:ea typeface="Gill Sans"/>
              <a:cs typeface="Gill Sans"/>
              <a:sym typeface="Gill San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9"/>
        <p:cNvGrpSpPr/>
        <p:nvPr/>
      </p:nvGrpSpPr>
      <p:grpSpPr>
        <a:xfrm>
          <a:off x="0" y="0"/>
          <a:ext cx="0" cy="0"/>
          <a:chOff x="0" y="0"/>
          <a:chExt cx="0" cy="0"/>
        </a:xfrm>
      </p:grpSpPr>
      <p:sp>
        <p:nvSpPr>
          <p:cNvPr id="330" name="Google Shape;330;g99320b995b_0_30"/>
          <p:cNvSpPr/>
          <p:nvPr/>
        </p:nvSpPr>
        <p:spPr>
          <a:xfrm>
            <a:off x="1" y="0"/>
            <a:ext cx="3070200"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31" name="Google Shape;331;g99320b995b_0_30"/>
          <p:cNvSpPr/>
          <p:nvPr/>
        </p:nvSpPr>
        <p:spPr>
          <a:xfrm>
            <a:off x="3070172" y="0"/>
            <a:ext cx="91218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32" name="Google Shape;332;g99320b995b_0_30"/>
          <p:cNvSpPr/>
          <p:nvPr/>
        </p:nvSpPr>
        <p:spPr>
          <a:xfrm>
            <a:off x="1117423" y="1443035"/>
            <a:ext cx="3972000" cy="397200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33" name="Google Shape;333;g99320b995b_0_30"/>
          <p:cNvSpPr>
            <a:spLocks noGrp="1"/>
          </p:cNvSpPr>
          <p:nvPr>
            <p:ph type="title"/>
          </p:nvPr>
        </p:nvSpPr>
        <p:spPr>
          <a:xfrm>
            <a:off x="1260873" y="1586484"/>
            <a:ext cx="3684900" cy="3684900"/>
          </a:xfrm>
          <a:prstGeom prst="ellipse">
            <a:avLst/>
          </a:prstGeom>
          <a:solidFill>
            <a:srgbClr val="6B8890"/>
          </a:solidFill>
          <a:ln>
            <a:noFill/>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FFFFFF"/>
              </a:buClr>
              <a:buSzPts val="2100"/>
              <a:buFont typeface="Gill Sans"/>
              <a:buNone/>
            </a:pPr>
            <a:r>
              <a:rPr lang="en-US" sz="2100" cap="none">
                <a:solidFill>
                  <a:srgbClr val="FFFFFF"/>
                </a:solidFill>
                <a:latin typeface="Gill Sans"/>
                <a:ea typeface="Gill Sans"/>
                <a:cs typeface="Gill Sans"/>
                <a:sym typeface="Gill Sans"/>
              </a:rPr>
              <a:t>REPRODUCTIVE HEALTH DECISIONS</a:t>
            </a:r>
            <a:endParaRPr/>
          </a:p>
        </p:txBody>
      </p:sp>
      <p:sp>
        <p:nvSpPr>
          <p:cNvPr id="334" name="Google Shape;334;g99320b995b_0_30"/>
          <p:cNvSpPr txBox="1"/>
          <p:nvPr/>
        </p:nvSpPr>
        <p:spPr>
          <a:xfrm>
            <a:off x="5089350" y="695750"/>
            <a:ext cx="7102500" cy="5860500"/>
          </a:xfrm>
          <a:prstGeom prst="rect">
            <a:avLst/>
          </a:prstGeom>
          <a:noFill/>
          <a:ln>
            <a:noFill/>
          </a:ln>
        </p:spPr>
        <p:txBody>
          <a:bodyPr spcFirstLastPara="1" wrap="square" lIns="91425" tIns="45700" rIns="91425" bIns="45700" anchor="ctr" anchorCtr="0">
            <a:noAutofit/>
          </a:bodyPr>
          <a:lstStyle/>
          <a:p>
            <a:pPr marL="0" marR="0" lvl="0" indent="0" algn="just" rtl="0">
              <a:lnSpc>
                <a:spcPct val="90000"/>
              </a:lnSpc>
              <a:spcBef>
                <a:spcPts val="1600"/>
              </a:spcBef>
              <a:spcAft>
                <a:spcPts val="0"/>
              </a:spcAft>
              <a:buNone/>
            </a:pPr>
            <a:r>
              <a:rPr lang="en-US" sz="3800" b="1">
                <a:latin typeface="Gill Sans"/>
                <a:ea typeface="Gill Sans"/>
                <a:cs typeface="Gill Sans"/>
                <a:sym typeface="Gill Sans"/>
              </a:rPr>
              <a:t>Virginia</a:t>
            </a:r>
            <a:endParaRPr sz="3800" b="1">
              <a:latin typeface="Gill Sans"/>
              <a:ea typeface="Gill Sans"/>
              <a:cs typeface="Gill Sans"/>
              <a:sym typeface="Gill Sans"/>
            </a:endParaRPr>
          </a:p>
          <a:p>
            <a:pPr marL="0" marR="0" lvl="0" indent="0" algn="just" rtl="0">
              <a:lnSpc>
                <a:spcPct val="90000"/>
              </a:lnSpc>
              <a:spcBef>
                <a:spcPts val="1600"/>
              </a:spcBef>
              <a:spcAft>
                <a:spcPts val="0"/>
              </a:spcAft>
              <a:buNone/>
            </a:pPr>
            <a:r>
              <a:rPr lang="en-US" sz="3000">
                <a:latin typeface="Gill Sans"/>
                <a:ea typeface="Gill Sans"/>
                <a:cs typeface="Gill Sans"/>
                <a:sym typeface="Gill Sans"/>
              </a:rPr>
              <a:t>Virginia passed the Pregnant Worker’s Fairness Act in Spring of 2020, which bans </a:t>
            </a:r>
            <a:r>
              <a:rPr lang="en-US" sz="3000">
                <a:highlight>
                  <a:srgbClr val="FFFFFF"/>
                </a:highlight>
                <a:latin typeface="Gill Sans"/>
                <a:ea typeface="Gill Sans"/>
                <a:cs typeface="Gill Sans"/>
                <a:sym typeface="Gill Sans"/>
              </a:rPr>
              <a:t>discrimination based on pregnancy status and requires employers to provide reasonable accommodations for pregnant workers. VA Code </a:t>
            </a:r>
            <a:r>
              <a:rPr lang="en-US" sz="3000" i="1">
                <a:highlight>
                  <a:srgbClr val="FFFFFF"/>
                </a:highlight>
                <a:latin typeface="Gill Sans"/>
                <a:ea typeface="Gill Sans"/>
                <a:cs typeface="Gill Sans"/>
                <a:sym typeface="Gill Sans"/>
              </a:rPr>
              <a:t>§ </a:t>
            </a:r>
            <a:r>
              <a:rPr lang="en-US" sz="3000" i="1">
                <a:highlight>
                  <a:srgbClr val="FFFFFF"/>
                </a:highlight>
                <a:uFill>
                  <a:noFill/>
                </a:uFill>
                <a:latin typeface="Gill Sans"/>
                <a:ea typeface="Gill Sans"/>
                <a:cs typeface="Gill Sans"/>
                <a:sym typeface="Gill Sans"/>
                <a:hlinkClick r:id="rId3"/>
              </a:rPr>
              <a:t>2.2-3904</a:t>
            </a:r>
            <a:r>
              <a:rPr lang="en-US" sz="3000" i="1">
                <a:highlight>
                  <a:srgbClr val="FFFFFF"/>
                </a:highlight>
                <a:latin typeface="Gill Sans"/>
                <a:ea typeface="Gill Sans"/>
                <a:cs typeface="Gill Sans"/>
                <a:sym typeface="Gill Sans"/>
              </a:rPr>
              <a:t>.  </a:t>
            </a:r>
            <a:r>
              <a:rPr lang="en-US" sz="3000">
                <a:highlight>
                  <a:srgbClr val="FFFFFF"/>
                </a:highlight>
                <a:latin typeface="Gill Sans"/>
                <a:ea typeface="Gill Sans"/>
                <a:cs typeface="Gill Sans"/>
                <a:sym typeface="Gill Sans"/>
              </a:rPr>
              <a:t>The law applies to employers with 5 or more employees. There is no law that prohibits terminations based on use of contraception or or termination of a pregnancy.</a:t>
            </a:r>
            <a:endParaRPr sz="3000" u="none" strike="noStrike" cap="none">
              <a:latin typeface="Gill Sans"/>
              <a:ea typeface="Gill Sans"/>
              <a:cs typeface="Gill Sans"/>
              <a:sym typeface="Gill Sans"/>
            </a:endParaRPr>
          </a:p>
        </p:txBody>
      </p:sp>
      <p:sp>
        <p:nvSpPr>
          <p:cNvPr id="335" name="Google Shape;335;g99320b995b_0_30"/>
          <p:cNvSpPr txBox="1">
            <a:spLocks noGrp="1"/>
          </p:cNvSpPr>
          <p:nvPr>
            <p:ph type="ftr" idx="11"/>
          </p:nvPr>
        </p:nvSpPr>
        <p:spPr>
          <a:xfrm>
            <a:off x="5591694" y="6236208"/>
            <a:ext cx="4853400" cy="320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solidFill>
                  <a:schemeClr val="dk2"/>
                </a:solidFill>
              </a:rPr>
              <a:t>DC BAR | September 24, 2020</a:t>
            </a:r>
            <a:endParaRPr/>
          </a:p>
        </p:txBody>
      </p:sp>
      <p:sp>
        <p:nvSpPr>
          <p:cNvPr id="336" name="Google Shape;336;g99320b995b_0_30"/>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23</a:t>
            </a:fld>
            <a:endParaRPr>
              <a:solidFill>
                <a:srgbClr val="FFFFFF"/>
              </a:solidFill>
              <a:latin typeface="Gill Sans"/>
              <a:ea typeface="Gill Sans"/>
              <a:cs typeface="Gill Sans"/>
              <a:sym typeface="Gill San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0"/>
        <p:cNvGrpSpPr/>
        <p:nvPr/>
      </p:nvGrpSpPr>
      <p:grpSpPr>
        <a:xfrm>
          <a:off x="0" y="0"/>
          <a:ext cx="0" cy="0"/>
          <a:chOff x="0" y="0"/>
          <a:chExt cx="0" cy="0"/>
        </a:xfrm>
      </p:grpSpPr>
      <p:sp>
        <p:nvSpPr>
          <p:cNvPr id="341" name="Google Shape;341;p26"/>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42" name="Google Shape;342;p26"/>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43" name="Google Shape;343;p26"/>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44" name="Google Shape;344;p26"/>
          <p:cNvSpPr txBox="1">
            <a:spLocks noGrp="1"/>
          </p:cNvSpPr>
          <p:nvPr>
            <p:ph type="title"/>
          </p:nvPr>
        </p:nvSpPr>
        <p:spPr>
          <a:xfrm>
            <a:off x="2231136" y="467418"/>
            <a:ext cx="7729800" cy="11886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600"/>
              <a:t>SMOKING</a:t>
            </a:r>
            <a:endParaRPr sz="3600"/>
          </a:p>
        </p:txBody>
      </p:sp>
      <p:sp>
        <p:nvSpPr>
          <p:cNvPr id="345" name="Google Shape;345;p26"/>
          <p:cNvSpPr txBox="1">
            <a:spLocks noGrp="1"/>
          </p:cNvSpPr>
          <p:nvPr>
            <p:ph type="body" idx="1"/>
          </p:nvPr>
        </p:nvSpPr>
        <p:spPr>
          <a:xfrm>
            <a:off x="1600200" y="1840950"/>
            <a:ext cx="8879100" cy="3641400"/>
          </a:xfrm>
          <a:prstGeom prst="rect">
            <a:avLst/>
          </a:prstGeom>
          <a:noFill/>
          <a:ln>
            <a:noFill/>
          </a:ln>
        </p:spPr>
        <p:txBody>
          <a:bodyPr spcFirstLastPara="1" wrap="square" lIns="91425" tIns="45700" rIns="91425" bIns="45700" anchor="t" anchorCtr="0">
            <a:normAutofit/>
          </a:bodyPr>
          <a:lstStyle/>
          <a:p>
            <a:pPr marL="228600" lvl="0" indent="-247650" algn="l" rtl="0">
              <a:lnSpc>
                <a:spcPct val="100000"/>
              </a:lnSpc>
              <a:spcBef>
                <a:spcPts val="0"/>
              </a:spcBef>
              <a:spcAft>
                <a:spcPts val="0"/>
              </a:spcAft>
              <a:buSzPts val="2100"/>
              <a:buChar char="•"/>
            </a:pPr>
            <a:r>
              <a:rPr lang="en-US" sz="2100">
                <a:solidFill>
                  <a:srgbClr val="404040"/>
                </a:solidFill>
              </a:rPr>
              <a:t>No federal protection or prohibition</a:t>
            </a:r>
            <a:endParaRPr sz="2100"/>
          </a:p>
          <a:p>
            <a:pPr marL="228600" lvl="0" indent="-247650" algn="l" rtl="0">
              <a:lnSpc>
                <a:spcPct val="100000"/>
              </a:lnSpc>
              <a:spcBef>
                <a:spcPts val="1000"/>
              </a:spcBef>
              <a:spcAft>
                <a:spcPts val="0"/>
              </a:spcAft>
              <a:buSzPts val="2100"/>
              <a:buChar char="•"/>
            </a:pPr>
            <a:r>
              <a:rPr lang="en-US" sz="2100">
                <a:solidFill>
                  <a:srgbClr val="404040"/>
                </a:solidFill>
              </a:rPr>
              <a:t>Half of states and District of Columbia prohibit discrimination against use of tobacco or other lawful products outside working time</a:t>
            </a:r>
            <a:endParaRPr sz="2100"/>
          </a:p>
          <a:p>
            <a:pPr marL="457200" lvl="1" indent="-260350" algn="l" rtl="0">
              <a:lnSpc>
                <a:spcPct val="100000"/>
              </a:lnSpc>
              <a:spcBef>
                <a:spcPts val="1000"/>
              </a:spcBef>
              <a:spcAft>
                <a:spcPts val="0"/>
              </a:spcAft>
              <a:buSzPts val="2100"/>
              <a:buChar char="•"/>
            </a:pPr>
            <a:r>
              <a:rPr lang="en-US" sz="2100">
                <a:solidFill>
                  <a:srgbClr val="404040"/>
                </a:solidFill>
              </a:rPr>
              <a:t>Connecticut, Indiana, Kentucky, Louisiana, Maine, Minnesota, Mississippi, Missouri, Montana, Nevada, New Hampshire, New Jersey, New Mexico, New York, North Carolina, Oklahoma, Oregon, Rhode Island, South Carolina, South Dakota, Tennessee, West Virginia, Wisconsin, and Wyoming</a:t>
            </a:r>
            <a:endParaRPr sz="2100"/>
          </a:p>
          <a:p>
            <a:pPr marL="457200" lvl="1" indent="-260350" algn="l" rtl="0">
              <a:lnSpc>
                <a:spcPct val="100000"/>
              </a:lnSpc>
              <a:spcBef>
                <a:spcPts val="1000"/>
              </a:spcBef>
              <a:spcAft>
                <a:spcPts val="0"/>
              </a:spcAft>
              <a:buSzPts val="2100"/>
              <a:buChar char="•"/>
            </a:pPr>
            <a:r>
              <a:rPr lang="en-US" sz="2100">
                <a:solidFill>
                  <a:srgbClr val="404040"/>
                </a:solidFill>
              </a:rPr>
              <a:t>Virginia law prohibits public employers from prohibiting its employees from using tobacco products while off the job.</a:t>
            </a:r>
            <a:endParaRPr sz="2100"/>
          </a:p>
          <a:p>
            <a:pPr marL="228600" lvl="0" indent="-114300" algn="l" rtl="0">
              <a:lnSpc>
                <a:spcPct val="100000"/>
              </a:lnSpc>
              <a:spcBef>
                <a:spcPts val="1000"/>
              </a:spcBef>
              <a:spcAft>
                <a:spcPts val="0"/>
              </a:spcAft>
              <a:buSzPts val="1800"/>
              <a:buNone/>
            </a:pPr>
            <a:endParaRPr>
              <a:solidFill>
                <a:srgbClr val="404040"/>
              </a:solidFill>
            </a:endParaRPr>
          </a:p>
        </p:txBody>
      </p:sp>
      <p:sp>
        <p:nvSpPr>
          <p:cNvPr id="346" name="Google Shape;346;p26"/>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347" name="Google Shape;347;p26"/>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24</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1"/>
        <p:cNvGrpSpPr/>
        <p:nvPr/>
      </p:nvGrpSpPr>
      <p:grpSpPr>
        <a:xfrm>
          <a:off x="0" y="0"/>
          <a:ext cx="0" cy="0"/>
          <a:chOff x="0" y="0"/>
          <a:chExt cx="0" cy="0"/>
        </a:xfrm>
      </p:grpSpPr>
      <p:sp>
        <p:nvSpPr>
          <p:cNvPr id="352" name="Google Shape;352;p27"/>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53" name="Google Shape;353;p27"/>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54" name="Google Shape;354;p27"/>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55" name="Google Shape;355;p27"/>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600"/>
              <a:t>SMOKING</a:t>
            </a:r>
            <a:endParaRPr sz="3600"/>
          </a:p>
        </p:txBody>
      </p:sp>
      <p:sp>
        <p:nvSpPr>
          <p:cNvPr id="356" name="Google Shape;356;p27"/>
          <p:cNvSpPr txBox="1">
            <a:spLocks noGrp="1"/>
          </p:cNvSpPr>
          <p:nvPr>
            <p:ph type="body" idx="1"/>
          </p:nvPr>
        </p:nvSpPr>
        <p:spPr>
          <a:xfrm>
            <a:off x="1600200" y="1739800"/>
            <a:ext cx="8899200" cy="3702000"/>
          </a:xfrm>
          <a:prstGeom prst="rect">
            <a:avLst/>
          </a:prstGeom>
          <a:noFill/>
          <a:ln>
            <a:noFill/>
          </a:ln>
        </p:spPr>
        <p:txBody>
          <a:bodyPr spcFirstLastPara="1" wrap="square" lIns="91425" tIns="45700" rIns="91425" bIns="45700" anchor="t" anchorCtr="0">
            <a:normAutofit/>
          </a:bodyPr>
          <a:lstStyle/>
          <a:p>
            <a:pPr marL="228600" lvl="0" indent="-254000" algn="l" rtl="0">
              <a:lnSpc>
                <a:spcPct val="100000"/>
              </a:lnSpc>
              <a:spcBef>
                <a:spcPts val="0"/>
              </a:spcBef>
              <a:spcAft>
                <a:spcPts val="0"/>
              </a:spcAft>
              <a:buSzPts val="2200"/>
              <a:buChar char="•"/>
            </a:pPr>
            <a:r>
              <a:rPr lang="en-US" sz="2200">
                <a:solidFill>
                  <a:srgbClr val="404040"/>
                </a:solidFill>
              </a:rPr>
              <a:t>I</a:t>
            </a:r>
            <a:r>
              <a:rPr lang="en-US" sz="2500">
                <a:solidFill>
                  <a:srgbClr val="404040"/>
                </a:solidFill>
              </a:rPr>
              <a:t>ntersection with “wellness” programs</a:t>
            </a:r>
            <a:endParaRPr sz="2500"/>
          </a:p>
          <a:p>
            <a:pPr marL="228600" lvl="0" indent="-273050" algn="l" rtl="0">
              <a:lnSpc>
                <a:spcPct val="100000"/>
              </a:lnSpc>
              <a:spcBef>
                <a:spcPts val="1000"/>
              </a:spcBef>
              <a:spcAft>
                <a:spcPts val="0"/>
              </a:spcAft>
              <a:buSzPts val="2500"/>
              <a:buChar char="•"/>
            </a:pPr>
            <a:r>
              <a:rPr lang="en-US" sz="2500" i="1">
                <a:solidFill>
                  <a:srgbClr val="404040"/>
                </a:solidFill>
              </a:rPr>
              <a:t>AARP v. EEOC - </a:t>
            </a:r>
            <a:r>
              <a:rPr lang="en-US" sz="2500">
                <a:solidFill>
                  <a:srgbClr val="404040"/>
                </a:solidFill>
              </a:rPr>
              <a:t>August 2017, D.D.C. directs EEOC to reconsider regulations concerning employee sponsored wellness programs</a:t>
            </a:r>
            <a:endParaRPr sz="2500"/>
          </a:p>
          <a:p>
            <a:pPr marL="457200" lvl="1" indent="-273050" algn="l" rtl="0">
              <a:lnSpc>
                <a:spcPct val="100000"/>
              </a:lnSpc>
              <a:spcBef>
                <a:spcPts val="1000"/>
              </a:spcBef>
              <a:spcAft>
                <a:spcPts val="0"/>
              </a:spcAft>
              <a:buSzPts val="2300"/>
              <a:buChar char="•"/>
            </a:pPr>
            <a:r>
              <a:rPr lang="en-US" sz="2300">
                <a:solidFill>
                  <a:srgbClr val="404040"/>
                </a:solidFill>
              </a:rPr>
              <a:t>Regulations allowed incentives of up to 30% (and up to </a:t>
            </a:r>
            <a:r>
              <a:rPr lang="en-US" sz="2300" b="1">
                <a:solidFill>
                  <a:srgbClr val="404040"/>
                </a:solidFill>
              </a:rPr>
              <a:t>50% for tobacco-related incentives</a:t>
            </a:r>
            <a:r>
              <a:rPr lang="en-US" sz="2300">
                <a:solidFill>
                  <a:srgbClr val="404040"/>
                </a:solidFill>
              </a:rPr>
              <a:t>) of the cost of health coverage for employees participating in health-contingent wellness programs</a:t>
            </a:r>
            <a:endParaRPr sz="2300"/>
          </a:p>
          <a:p>
            <a:pPr marL="457200" lvl="1" indent="-273050" algn="l" rtl="0">
              <a:lnSpc>
                <a:spcPct val="100000"/>
              </a:lnSpc>
              <a:spcBef>
                <a:spcPts val="1000"/>
              </a:spcBef>
              <a:spcAft>
                <a:spcPts val="0"/>
              </a:spcAft>
              <a:buSzPts val="2300"/>
              <a:buChar char="•"/>
            </a:pPr>
            <a:r>
              <a:rPr lang="en-US" sz="2300">
                <a:solidFill>
                  <a:srgbClr val="404040"/>
                </a:solidFill>
              </a:rPr>
              <a:t>Question of “voluntariness” </a:t>
            </a:r>
            <a:endParaRPr sz="2300"/>
          </a:p>
          <a:p>
            <a:pPr marL="228600" lvl="0" indent="-114300" algn="l" rtl="0">
              <a:lnSpc>
                <a:spcPct val="100000"/>
              </a:lnSpc>
              <a:spcBef>
                <a:spcPts val="1000"/>
              </a:spcBef>
              <a:spcAft>
                <a:spcPts val="0"/>
              </a:spcAft>
              <a:buSzPts val="1800"/>
              <a:buNone/>
            </a:pPr>
            <a:endParaRPr>
              <a:solidFill>
                <a:srgbClr val="404040"/>
              </a:solidFill>
            </a:endParaRPr>
          </a:p>
          <a:p>
            <a:pPr marL="228600" lvl="0" indent="-114300" algn="l" rtl="0">
              <a:lnSpc>
                <a:spcPct val="100000"/>
              </a:lnSpc>
              <a:spcBef>
                <a:spcPts val="1000"/>
              </a:spcBef>
              <a:spcAft>
                <a:spcPts val="0"/>
              </a:spcAft>
              <a:buSzPts val="1800"/>
              <a:buNone/>
            </a:pPr>
            <a:endParaRPr i="1">
              <a:solidFill>
                <a:srgbClr val="404040"/>
              </a:solidFill>
            </a:endParaRPr>
          </a:p>
          <a:p>
            <a:pPr marL="228600" lvl="0" indent="-114300" algn="l" rtl="0">
              <a:lnSpc>
                <a:spcPct val="100000"/>
              </a:lnSpc>
              <a:spcBef>
                <a:spcPts val="1000"/>
              </a:spcBef>
              <a:spcAft>
                <a:spcPts val="0"/>
              </a:spcAft>
              <a:buSzPts val="1800"/>
              <a:buNone/>
            </a:pPr>
            <a:endParaRPr>
              <a:solidFill>
                <a:srgbClr val="404040"/>
              </a:solidFill>
            </a:endParaRPr>
          </a:p>
        </p:txBody>
      </p:sp>
      <p:sp>
        <p:nvSpPr>
          <p:cNvPr id="357" name="Google Shape;357;p27"/>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358" name="Google Shape;358;p27"/>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25</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62"/>
        <p:cNvGrpSpPr/>
        <p:nvPr/>
      </p:nvGrpSpPr>
      <p:grpSpPr>
        <a:xfrm>
          <a:off x="0" y="0"/>
          <a:ext cx="0" cy="0"/>
          <a:chOff x="0" y="0"/>
          <a:chExt cx="0" cy="0"/>
        </a:xfrm>
      </p:grpSpPr>
      <p:sp>
        <p:nvSpPr>
          <p:cNvPr id="363" name="Google Shape;363;p28"/>
          <p:cNvSpPr/>
          <p:nvPr/>
        </p:nvSpPr>
        <p:spPr>
          <a:xfrm>
            <a:off x="1" y="0"/>
            <a:ext cx="3070172"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64" name="Google Shape;364;p28"/>
          <p:cNvSpPr/>
          <p:nvPr/>
        </p:nvSpPr>
        <p:spPr>
          <a:xfrm>
            <a:off x="3070172" y="0"/>
            <a:ext cx="9121828"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65" name="Google Shape;365;p28"/>
          <p:cNvSpPr/>
          <p:nvPr/>
        </p:nvSpPr>
        <p:spPr>
          <a:xfrm>
            <a:off x="1117423" y="1443035"/>
            <a:ext cx="3971932" cy="397193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66" name="Google Shape;366;p28"/>
          <p:cNvSpPr>
            <a:spLocks noGrp="1"/>
          </p:cNvSpPr>
          <p:nvPr>
            <p:ph type="title"/>
          </p:nvPr>
        </p:nvSpPr>
        <p:spPr>
          <a:xfrm>
            <a:off x="1260873" y="1586484"/>
            <a:ext cx="3685032" cy="3685032"/>
          </a:xfrm>
          <a:prstGeom prst="ellipse">
            <a:avLst/>
          </a:prstGeom>
          <a:solidFill>
            <a:srgbClr val="6B8890"/>
          </a:solidFill>
          <a:ln>
            <a:noFill/>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FFFFFF"/>
              </a:buClr>
              <a:buSzPts val="2600"/>
              <a:buFont typeface="Gill Sans"/>
              <a:buNone/>
            </a:pPr>
            <a:r>
              <a:rPr lang="en-US" sz="2600">
                <a:solidFill>
                  <a:srgbClr val="FFFFFF"/>
                </a:solidFill>
              </a:rPr>
              <a:t>GUN OWNERSHIP</a:t>
            </a:r>
            <a:endParaRPr/>
          </a:p>
        </p:txBody>
      </p:sp>
      <p:sp>
        <p:nvSpPr>
          <p:cNvPr id="367" name="Google Shape;367;p28"/>
          <p:cNvSpPr txBox="1">
            <a:spLocks noGrp="1"/>
          </p:cNvSpPr>
          <p:nvPr>
            <p:ph type="body" idx="1"/>
          </p:nvPr>
        </p:nvSpPr>
        <p:spPr>
          <a:xfrm>
            <a:off x="5089350" y="323675"/>
            <a:ext cx="6664200" cy="5894400"/>
          </a:xfrm>
          <a:prstGeom prst="rect">
            <a:avLst/>
          </a:prstGeom>
          <a:noFill/>
          <a:ln>
            <a:noFill/>
          </a:ln>
        </p:spPr>
        <p:txBody>
          <a:bodyPr spcFirstLastPara="1" wrap="square" lIns="91425" tIns="45700" rIns="91425" bIns="45700" anchor="ctr" anchorCtr="0">
            <a:normAutofit/>
          </a:bodyPr>
          <a:lstStyle/>
          <a:p>
            <a:pPr marL="228600" lvl="0" indent="0" algn="l" rtl="0">
              <a:lnSpc>
                <a:spcPct val="80000"/>
              </a:lnSpc>
              <a:spcBef>
                <a:spcPts val="0"/>
              </a:spcBef>
              <a:spcAft>
                <a:spcPts val="0"/>
              </a:spcAft>
              <a:buNone/>
            </a:pPr>
            <a:endParaRPr sz="2712" i="1"/>
          </a:p>
          <a:p>
            <a:pPr marL="0" lvl="0" indent="0" algn="l" rtl="0">
              <a:lnSpc>
                <a:spcPct val="80000"/>
              </a:lnSpc>
              <a:spcBef>
                <a:spcPts val="0"/>
              </a:spcBef>
              <a:spcAft>
                <a:spcPts val="0"/>
              </a:spcAft>
              <a:buNone/>
            </a:pPr>
            <a:r>
              <a:rPr lang="en-US" sz="2712" b="1" i="1"/>
              <a:t>District of Columbia v Heller, </a:t>
            </a:r>
            <a:r>
              <a:rPr lang="en-US" sz="2712" b="1"/>
              <a:t>554 U.S. 570 (2008)</a:t>
            </a:r>
            <a:endParaRPr sz="2200" b="1"/>
          </a:p>
          <a:p>
            <a:pPr marL="457200" lvl="1" indent="-254000" algn="l" rtl="0">
              <a:lnSpc>
                <a:spcPct val="80000"/>
              </a:lnSpc>
              <a:spcBef>
                <a:spcPts val="1000"/>
              </a:spcBef>
              <a:spcAft>
                <a:spcPts val="0"/>
              </a:spcAft>
              <a:buSzPts val="2712"/>
              <a:buChar char="•"/>
            </a:pPr>
            <a:r>
              <a:rPr lang="en-US" sz="2712"/>
              <a:t>5–4 decision holding that the Second Amendment protects an individual's right to possess a firearm unconnected with service in a militia for traditionally lawful purposes, such as self-defense within the home, and that Washington, D.C.'s handgun ban and requirement that lawfully-owned rifles and shotguns be kept "unloaded and disassembled or bound by a trigger lock" violated this guarantee</a:t>
            </a:r>
            <a:endParaRPr sz="2000"/>
          </a:p>
          <a:p>
            <a:pPr marL="228600" lvl="0" indent="-254000" algn="l" rtl="0">
              <a:lnSpc>
                <a:spcPct val="80000"/>
              </a:lnSpc>
              <a:spcBef>
                <a:spcPts val="1000"/>
              </a:spcBef>
              <a:spcAft>
                <a:spcPts val="0"/>
              </a:spcAft>
              <a:buSzPts val="2712"/>
              <a:buChar char="•"/>
            </a:pPr>
            <a:r>
              <a:rPr lang="en-US" sz="2712"/>
              <a:t>Tension between right to carry and employer’s property rights</a:t>
            </a:r>
            <a:endParaRPr sz="2200"/>
          </a:p>
          <a:p>
            <a:pPr marL="228600" lvl="0" indent="-122872" algn="l" rtl="0">
              <a:lnSpc>
                <a:spcPct val="80000"/>
              </a:lnSpc>
              <a:spcBef>
                <a:spcPts val="1000"/>
              </a:spcBef>
              <a:spcAft>
                <a:spcPts val="0"/>
              </a:spcAft>
              <a:buSzPts val="1665"/>
              <a:buNone/>
            </a:pPr>
            <a:endParaRPr sz="1665" i="1"/>
          </a:p>
          <a:p>
            <a:pPr marL="228600" lvl="0" indent="-122872" algn="l" rtl="0">
              <a:lnSpc>
                <a:spcPct val="80000"/>
              </a:lnSpc>
              <a:spcBef>
                <a:spcPts val="1000"/>
              </a:spcBef>
              <a:spcAft>
                <a:spcPts val="0"/>
              </a:spcAft>
              <a:buSzPts val="1665"/>
              <a:buNone/>
            </a:pPr>
            <a:endParaRPr sz="1665"/>
          </a:p>
        </p:txBody>
      </p:sp>
      <p:sp>
        <p:nvSpPr>
          <p:cNvPr id="368" name="Google Shape;368;p28"/>
          <p:cNvSpPr txBox="1">
            <a:spLocks noGrp="1"/>
          </p:cNvSpPr>
          <p:nvPr>
            <p:ph type="ftr" idx="11"/>
          </p:nvPr>
        </p:nvSpPr>
        <p:spPr>
          <a:xfrm>
            <a:off x="5591694" y="6236208"/>
            <a:ext cx="4853331"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2"/>
                </a:solidFill>
              </a:rPr>
              <a:t>DC BAR | September 24, 2020</a:t>
            </a:r>
            <a:endParaRPr/>
          </a:p>
        </p:txBody>
      </p:sp>
      <p:sp>
        <p:nvSpPr>
          <p:cNvPr id="369" name="Google Shape;369;p28"/>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26</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373"/>
        <p:cNvGrpSpPr/>
        <p:nvPr/>
      </p:nvGrpSpPr>
      <p:grpSpPr>
        <a:xfrm>
          <a:off x="0" y="0"/>
          <a:ext cx="0" cy="0"/>
          <a:chOff x="0" y="0"/>
          <a:chExt cx="0" cy="0"/>
        </a:xfrm>
      </p:grpSpPr>
      <p:sp>
        <p:nvSpPr>
          <p:cNvPr id="374" name="Google Shape;374;g9a08938963_0_7"/>
          <p:cNvSpPr txBox="1">
            <a:spLocks noGrp="1"/>
          </p:cNvSpPr>
          <p:nvPr>
            <p:ph type="title"/>
          </p:nvPr>
        </p:nvSpPr>
        <p:spPr>
          <a:xfrm>
            <a:off x="1121343" y="1444753"/>
            <a:ext cx="4379400" cy="3968400"/>
          </a:xfrm>
          <a:prstGeom prst="rect">
            <a:avLst/>
          </a:prstGeom>
          <a:solidFill>
            <a:schemeClr val="accent2"/>
          </a:solidFill>
          <a:ln w="190500" cap="sq" cmpd="thinThick">
            <a:solidFill>
              <a:schemeClr val="accent2"/>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FFFFFF"/>
              </a:buClr>
              <a:buSzPts val="3200"/>
              <a:buFont typeface="Gill Sans"/>
              <a:buNone/>
            </a:pPr>
            <a:r>
              <a:rPr lang="en-US" sz="3200">
                <a:solidFill>
                  <a:srgbClr val="FFFFFF"/>
                </a:solidFill>
              </a:rPr>
              <a:t>GUN OWNERSHIP</a:t>
            </a:r>
            <a:endParaRPr/>
          </a:p>
        </p:txBody>
      </p:sp>
      <p:sp>
        <p:nvSpPr>
          <p:cNvPr id="375" name="Google Shape;375;g9a08938963_0_7"/>
          <p:cNvSpPr txBox="1">
            <a:spLocks noGrp="1"/>
          </p:cNvSpPr>
          <p:nvPr>
            <p:ph type="body" idx="1"/>
          </p:nvPr>
        </p:nvSpPr>
        <p:spPr>
          <a:xfrm>
            <a:off x="5776300" y="424825"/>
            <a:ext cx="5901300" cy="5563200"/>
          </a:xfrm>
          <a:prstGeom prst="rect">
            <a:avLst/>
          </a:prstGeom>
          <a:noFill/>
          <a:ln>
            <a:noFill/>
          </a:ln>
        </p:spPr>
        <p:txBody>
          <a:bodyPr spcFirstLastPara="1" wrap="square" lIns="91425" tIns="45700" rIns="91425" bIns="45700" anchor="ctr" anchorCtr="0">
            <a:noAutofit/>
          </a:bodyPr>
          <a:lstStyle/>
          <a:p>
            <a:pPr marL="228600" lvl="0" indent="-298450" algn="l" rtl="0">
              <a:lnSpc>
                <a:spcPct val="100000"/>
              </a:lnSpc>
              <a:spcBef>
                <a:spcPts val="0"/>
              </a:spcBef>
              <a:spcAft>
                <a:spcPts val="0"/>
              </a:spcAft>
              <a:buSzPts val="2900"/>
              <a:buChar char="•"/>
            </a:pPr>
            <a:r>
              <a:rPr lang="en-US" sz="2900">
                <a:solidFill>
                  <a:srgbClr val="3F3F3F"/>
                </a:solidFill>
              </a:rPr>
              <a:t>No federal law regulating legal possession of firearms, generally, or possession during work time or employer’s property</a:t>
            </a:r>
            <a:endParaRPr sz="2900"/>
          </a:p>
          <a:p>
            <a:pPr marL="228600" lvl="0" indent="-298450" algn="l" rtl="0">
              <a:lnSpc>
                <a:spcPct val="100000"/>
              </a:lnSpc>
              <a:spcBef>
                <a:spcPts val="1000"/>
              </a:spcBef>
              <a:spcAft>
                <a:spcPts val="0"/>
              </a:spcAft>
              <a:buSzPts val="2900"/>
              <a:buChar char="•"/>
            </a:pPr>
            <a:r>
              <a:rPr lang="en-US" sz="2900">
                <a:solidFill>
                  <a:srgbClr val="3F3F3F"/>
                </a:solidFill>
              </a:rPr>
              <a:t>Twenty states with “parking lot laws” that permit employees to bring firearms to worksite so long as secured within their vehicle</a:t>
            </a:r>
            <a:endParaRPr sz="2900"/>
          </a:p>
          <a:p>
            <a:pPr marL="457200" lvl="1" indent="-298450" algn="l" rtl="0">
              <a:lnSpc>
                <a:spcPct val="100000"/>
              </a:lnSpc>
              <a:spcBef>
                <a:spcPts val="1000"/>
              </a:spcBef>
              <a:spcAft>
                <a:spcPts val="0"/>
              </a:spcAft>
              <a:buSzPts val="2700"/>
              <a:buChar char="•"/>
            </a:pPr>
            <a:r>
              <a:rPr lang="en-US" sz="2700">
                <a:solidFill>
                  <a:srgbClr val="3F3F3F"/>
                </a:solidFill>
              </a:rPr>
              <a:t>DC – employers may ban</a:t>
            </a:r>
            <a:endParaRPr sz="2700"/>
          </a:p>
          <a:p>
            <a:pPr marL="457200" lvl="1" indent="-298450" algn="l" rtl="0">
              <a:lnSpc>
                <a:spcPct val="100000"/>
              </a:lnSpc>
              <a:spcBef>
                <a:spcPts val="1000"/>
              </a:spcBef>
              <a:spcAft>
                <a:spcPts val="0"/>
              </a:spcAft>
              <a:buSzPts val="2700"/>
              <a:buChar char="•"/>
            </a:pPr>
            <a:r>
              <a:rPr lang="en-US" sz="2700">
                <a:solidFill>
                  <a:srgbClr val="3F3F3F"/>
                </a:solidFill>
              </a:rPr>
              <a:t>MD – employers may ban</a:t>
            </a:r>
            <a:endParaRPr sz="2700"/>
          </a:p>
          <a:p>
            <a:pPr marL="457200" lvl="1" indent="-298450" algn="l" rtl="0">
              <a:lnSpc>
                <a:spcPct val="100000"/>
              </a:lnSpc>
              <a:spcBef>
                <a:spcPts val="1000"/>
              </a:spcBef>
              <a:spcAft>
                <a:spcPts val="0"/>
              </a:spcAft>
              <a:buSzPts val="2700"/>
              <a:buChar char="•"/>
            </a:pPr>
            <a:r>
              <a:rPr lang="en-US" sz="2700">
                <a:solidFill>
                  <a:srgbClr val="3F3F3F"/>
                </a:solidFill>
              </a:rPr>
              <a:t>VA – employers may ban</a:t>
            </a:r>
            <a:endParaRPr sz="2700"/>
          </a:p>
          <a:p>
            <a:pPr marL="228600" lvl="0" indent="-114300" algn="l" rtl="0">
              <a:lnSpc>
                <a:spcPct val="100000"/>
              </a:lnSpc>
              <a:spcBef>
                <a:spcPts val="1000"/>
              </a:spcBef>
              <a:spcAft>
                <a:spcPts val="0"/>
              </a:spcAft>
              <a:buSzPts val="1800"/>
              <a:buNone/>
            </a:pPr>
            <a:endParaRPr>
              <a:solidFill>
                <a:srgbClr val="3F3F3F"/>
              </a:solidFill>
            </a:endParaRPr>
          </a:p>
        </p:txBody>
      </p:sp>
      <p:sp>
        <p:nvSpPr>
          <p:cNvPr id="376" name="Google Shape;376;g9a08938963_0_7"/>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377" name="Google Shape;377;g9a08938963_0_7"/>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p>
            <a:pPr marL="0" lvl="0" indent="0" algn="ctr" rtl="0">
              <a:lnSpc>
                <a:spcPct val="90000"/>
              </a:lnSpc>
              <a:spcBef>
                <a:spcPts val="0"/>
              </a:spcBef>
              <a:spcAft>
                <a:spcPts val="0"/>
              </a:spcAft>
              <a:buNone/>
            </a:pPr>
            <a:fld id="{00000000-1234-1234-1234-123412341234}" type="slidenum">
              <a:rPr lang="en-US"/>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381"/>
        <p:cNvGrpSpPr/>
        <p:nvPr/>
      </p:nvGrpSpPr>
      <p:grpSpPr>
        <a:xfrm>
          <a:off x="0" y="0"/>
          <a:ext cx="0" cy="0"/>
          <a:chOff x="0" y="0"/>
          <a:chExt cx="0" cy="0"/>
        </a:xfrm>
      </p:grpSpPr>
      <p:sp>
        <p:nvSpPr>
          <p:cNvPr id="382" name="Google Shape;382;g9a08938963_0_14"/>
          <p:cNvSpPr txBox="1">
            <a:spLocks noGrp="1"/>
          </p:cNvSpPr>
          <p:nvPr>
            <p:ph type="title"/>
          </p:nvPr>
        </p:nvSpPr>
        <p:spPr>
          <a:xfrm>
            <a:off x="1121343" y="1444753"/>
            <a:ext cx="4379400" cy="3968400"/>
          </a:xfrm>
          <a:prstGeom prst="rect">
            <a:avLst/>
          </a:prstGeom>
          <a:solidFill>
            <a:schemeClr val="accent2"/>
          </a:solidFill>
          <a:ln w="190500" cap="sq" cmpd="thinThick">
            <a:solidFill>
              <a:schemeClr val="accent2"/>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FFFFFF"/>
              </a:buClr>
              <a:buSzPts val="3200"/>
              <a:buFont typeface="Gill Sans"/>
              <a:buNone/>
            </a:pPr>
            <a:r>
              <a:rPr lang="en-US" sz="3200">
                <a:solidFill>
                  <a:srgbClr val="FFFFFF"/>
                </a:solidFill>
              </a:rPr>
              <a:t>GUN OWNERSHIP</a:t>
            </a:r>
            <a:endParaRPr/>
          </a:p>
        </p:txBody>
      </p:sp>
      <p:sp>
        <p:nvSpPr>
          <p:cNvPr id="383" name="Google Shape;383;g9a08938963_0_14"/>
          <p:cNvSpPr txBox="1">
            <a:spLocks noGrp="1"/>
          </p:cNvSpPr>
          <p:nvPr>
            <p:ph type="body" idx="1"/>
          </p:nvPr>
        </p:nvSpPr>
        <p:spPr>
          <a:xfrm>
            <a:off x="5771400" y="708050"/>
            <a:ext cx="5901300" cy="5239800"/>
          </a:xfrm>
          <a:prstGeom prst="rect">
            <a:avLst/>
          </a:prstGeom>
          <a:noFill/>
          <a:ln>
            <a:noFill/>
          </a:ln>
        </p:spPr>
        <p:txBody>
          <a:bodyPr spcFirstLastPara="1" wrap="square" lIns="91425" tIns="45700" rIns="91425" bIns="45700" anchor="ctr" anchorCtr="0">
            <a:noAutofit/>
          </a:bodyPr>
          <a:lstStyle/>
          <a:p>
            <a:pPr marL="228600" lvl="0" indent="-317500" algn="l" rtl="0">
              <a:lnSpc>
                <a:spcPct val="100000"/>
              </a:lnSpc>
              <a:spcBef>
                <a:spcPts val="0"/>
              </a:spcBef>
              <a:spcAft>
                <a:spcPts val="0"/>
              </a:spcAft>
              <a:buSzPts val="3200"/>
              <a:buChar char="•"/>
            </a:pPr>
            <a:r>
              <a:rPr lang="en-US" sz="3200">
                <a:solidFill>
                  <a:srgbClr val="3F3F3F"/>
                </a:solidFill>
              </a:rPr>
              <a:t>Bootstrapping “parking lot” laws into wrongful termination actions: </a:t>
            </a:r>
            <a:endParaRPr sz="3200">
              <a:solidFill>
                <a:srgbClr val="3F3F3F"/>
              </a:solidFill>
            </a:endParaRPr>
          </a:p>
          <a:p>
            <a:pPr marL="228600" lvl="0" indent="0" algn="l" rtl="0">
              <a:lnSpc>
                <a:spcPct val="100000"/>
              </a:lnSpc>
              <a:spcBef>
                <a:spcPts val="0"/>
              </a:spcBef>
              <a:spcAft>
                <a:spcPts val="0"/>
              </a:spcAft>
              <a:buNone/>
            </a:pPr>
            <a:endParaRPr sz="3200">
              <a:solidFill>
                <a:srgbClr val="3F3F3F"/>
              </a:solidFill>
            </a:endParaRPr>
          </a:p>
          <a:p>
            <a:pPr marL="228600" lvl="0" indent="-317500" algn="l" rtl="0">
              <a:lnSpc>
                <a:spcPct val="100000"/>
              </a:lnSpc>
              <a:spcBef>
                <a:spcPts val="0"/>
              </a:spcBef>
              <a:spcAft>
                <a:spcPts val="0"/>
              </a:spcAft>
              <a:buSzPts val="3200"/>
              <a:buChar char="•"/>
            </a:pPr>
            <a:r>
              <a:rPr lang="en-US" sz="3200">
                <a:solidFill>
                  <a:srgbClr val="3F3F3F"/>
                </a:solidFill>
              </a:rPr>
              <a:t>In states that protect employees’ right to store their guns in their cars, the employee may be able to sue its employer for terminating them because they stored their gun in their car.</a:t>
            </a:r>
            <a:endParaRPr sz="3200"/>
          </a:p>
        </p:txBody>
      </p:sp>
      <p:sp>
        <p:nvSpPr>
          <p:cNvPr id="384" name="Google Shape;384;g9a08938963_0_14"/>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385" name="Google Shape;385;g9a08938963_0_14"/>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p>
            <a:pPr marL="0" lvl="0" indent="0" algn="ctr" rtl="0">
              <a:lnSpc>
                <a:spcPct val="90000"/>
              </a:lnSpc>
              <a:spcBef>
                <a:spcPts val="0"/>
              </a:spcBef>
              <a:spcAft>
                <a:spcPts val="0"/>
              </a:spcAft>
              <a:buNone/>
            </a:pPr>
            <a:fld id="{00000000-1234-1234-1234-123412341234}" type="slidenum">
              <a:rPr lang="en-US"/>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389"/>
        <p:cNvGrpSpPr/>
        <p:nvPr/>
      </p:nvGrpSpPr>
      <p:grpSpPr>
        <a:xfrm>
          <a:off x="0" y="0"/>
          <a:ext cx="0" cy="0"/>
          <a:chOff x="0" y="0"/>
          <a:chExt cx="0" cy="0"/>
        </a:xfrm>
      </p:grpSpPr>
      <p:sp>
        <p:nvSpPr>
          <p:cNvPr id="390" name="Google Shape;390;p31"/>
          <p:cNvSpPr txBox="1">
            <a:spLocks noGrp="1"/>
          </p:cNvSpPr>
          <p:nvPr>
            <p:ph type="title"/>
          </p:nvPr>
        </p:nvSpPr>
        <p:spPr>
          <a:xfrm>
            <a:off x="5498590" y="988741"/>
            <a:ext cx="5888754" cy="4880518"/>
          </a:xfrm>
          <a:prstGeom prst="rect">
            <a:avLst/>
          </a:prstGeom>
          <a:noFill/>
          <a:ln>
            <a:noFill/>
          </a:ln>
        </p:spPr>
        <p:txBody>
          <a:bodyPr spcFirstLastPara="1" wrap="square" lIns="274300" tIns="182875" rIns="274300" bIns="182875" anchor="ctr" anchorCtr="1">
            <a:normAutofit/>
          </a:bodyPr>
          <a:lstStyle/>
          <a:p>
            <a:pPr marL="0" lvl="0" indent="0" algn="l" rtl="0">
              <a:lnSpc>
                <a:spcPct val="90000"/>
              </a:lnSpc>
              <a:spcBef>
                <a:spcPts val="0"/>
              </a:spcBef>
              <a:spcAft>
                <a:spcPts val="0"/>
              </a:spcAft>
              <a:buClr>
                <a:schemeClr val="lt1"/>
              </a:buClr>
              <a:buSzPts val="4800"/>
              <a:buFont typeface="Gill Sans"/>
              <a:buNone/>
            </a:pPr>
            <a:r>
              <a:rPr lang="en-US" sz="4800" cap="none">
                <a:solidFill>
                  <a:schemeClr val="lt1"/>
                </a:solidFill>
                <a:latin typeface="Gill Sans"/>
                <a:ea typeface="Gill Sans"/>
                <a:cs typeface="Gill Sans"/>
                <a:sym typeface="Gill Sans"/>
              </a:rPr>
              <a:t>ALCOHOL &amp; ALCOHOLISM</a:t>
            </a:r>
            <a:endParaRPr/>
          </a:p>
        </p:txBody>
      </p:sp>
      <p:sp>
        <p:nvSpPr>
          <p:cNvPr id="391" name="Google Shape;391;p31"/>
          <p:cNvSpPr/>
          <p:nvPr/>
        </p:nvSpPr>
        <p:spPr>
          <a:xfrm>
            <a:off x="0" y="0"/>
            <a:ext cx="1438656" cy="6858000"/>
          </a:xfrm>
          <a:prstGeom prst="rect">
            <a:avLst/>
          </a:prstGeom>
          <a:solidFill>
            <a:schemeClr val="dk2">
              <a:alpha val="8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2"/>
              </a:solidFill>
              <a:latin typeface="Gill Sans"/>
              <a:ea typeface="Gill Sans"/>
              <a:cs typeface="Gill Sans"/>
              <a:sym typeface="Gill Sans"/>
            </a:endParaRPr>
          </a:p>
        </p:txBody>
      </p:sp>
      <p:sp>
        <p:nvSpPr>
          <p:cNvPr id="392" name="Google Shape;392;p31"/>
          <p:cNvSpPr/>
          <p:nvPr/>
        </p:nvSpPr>
        <p:spPr>
          <a:xfrm>
            <a:off x="1438656" y="0"/>
            <a:ext cx="3215640" cy="6858000"/>
          </a:xfrm>
          <a:prstGeom prst="rect">
            <a:avLst/>
          </a:prstGeom>
          <a:solidFill>
            <a:srgbClr val="6B889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93" name="Google Shape;393;p31"/>
          <p:cNvSpPr txBox="1">
            <a:spLocks noGrp="1"/>
          </p:cNvSpPr>
          <p:nvPr>
            <p:ph type="body" idx="1"/>
          </p:nvPr>
        </p:nvSpPr>
        <p:spPr>
          <a:xfrm>
            <a:off x="1867700" y="2007220"/>
            <a:ext cx="2357553" cy="2843560"/>
          </a:xfrm>
          <a:prstGeom prst="rect">
            <a:avLst/>
          </a:prstGeom>
          <a:noFill/>
          <a:ln>
            <a:noFill/>
          </a:ln>
        </p:spPr>
        <p:txBody>
          <a:bodyPr spcFirstLastPara="1" wrap="square" lIns="91425" tIns="45700" rIns="91425" bIns="45700" anchor="ctr" anchorCtr="0">
            <a:normAutofit/>
          </a:bodyPr>
          <a:lstStyle/>
          <a:p>
            <a:pPr marL="0" lvl="0" indent="0" algn="r" rtl="0">
              <a:lnSpc>
                <a:spcPct val="100000"/>
              </a:lnSpc>
              <a:spcBef>
                <a:spcPts val="0"/>
              </a:spcBef>
              <a:spcAft>
                <a:spcPts val="0"/>
              </a:spcAft>
              <a:buSzPts val="2000"/>
              <a:buNone/>
            </a:pPr>
            <a:r>
              <a:rPr lang="en-US" sz="2000">
                <a:solidFill>
                  <a:srgbClr val="FFFFFF"/>
                </a:solidFill>
              </a:rPr>
              <a:t>Most importantly, can I lawfully choose to hire only individuals who drink alcohol?</a:t>
            </a:r>
            <a:endParaRPr/>
          </a:p>
        </p:txBody>
      </p:sp>
      <p:sp>
        <p:nvSpPr>
          <p:cNvPr id="394" name="Google Shape;394;p31"/>
          <p:cNvSpPr txBox="1">
            <a:spLocks noGrp="1"/>
          </p:cNvSpPr>
          <p:nvPr>
            <p:ph type="ftr" idx="11"/>
          </p:nvPr>
        </p:nvSpPr>
        <p:spPr>
          <a:xfrm>
            <a:off x="6490010" y="6236208"/>
            <a:ext cx="4085165" cy="320040"/>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None/>
            </a:pPr>
            <a:r>
              <a:rPr lang="en-US"/>
              <a:t>DC BAR | September 24, 2020</a:t>
            </a:r>
            <a:endParaRPr/>
          </a:p>
        </p:txBody>
      </p:sp>
      <p:sp>
        <p:nvSpPr>
          <p:cNvPr id="395" name="Google Shape;395;p3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29</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122"/>
        <p:cNvGrpSpPr/>
        <p:nvPr/>
      </p:nvGrpSpPr>
      <p:grpSpPr>
        <a:xfrm>
          <a:off x="0" y="0"/>
          <a:ext cx="0" cy="0"/>
          <a:chOff x="0" y="0"/>
          <a:chExt cx="0" cy="0"/>
        </a:xfrm>
      </p:grpSpPr>
      <p:sp>
        <p:nvSpPr>
          <p:cNvPr id="123" name="Google Shape;123;p3"/>
          <p:cNvSpPr/>
          <p:nvPr/>
        </p:nvSpPr>
        <p:spPr>
          <a:xfrm>
            <a:off x="643351" y="640080"/>
            <a:ext cx="8924024" cy="5200996"/>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24" name="Google Shape;124;p3"/>
          <p:cNvSpPr/>
          <p:nvPr/>
        </p:nvSpPr>
        <p:spPr>
          <a:xfrm>
            <a:off x="830548" y="825100"/>
            <a:ext cx="6746100" cy="48519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25" name="Google Shape;125;p3"/>
          <p:cNvSpPr/>
          <p:nvPr/>
        </p:nvSpPr>
        <p:spPr>
          <a:xfrm>
            <a:off x="1316975" y="1283550"/>
            <a:ext cx="5979300" cy="3972000"/>
          </a:xfrm>
          <a:prstGeom prst="rect">
            <a:avLst/>
          </a:prstGeom>
          <a:noFill/>
          <a:ln>
            <a:noFill/>
          </a:ln>
        </p:spPr>
        <p:txBody>
          <a:bodyPr spcFirstLastPara="1" wrap="square" lIns="91425" tIns="45700" rIns="91425" bIns="45700" anchor="ctr" anchorCtr="0">
            <a:normAutofit/>
          </a:bodyPr>
          <a:lstStyle/>
          <a:p>
            <a:pPr marL="0" marR="0" lvl="0" indent="0" algn="l" rtl="0">
              <a:spcBef>
                <a:spcPts val="0"/>
              </a:spcBef>
              <a:spcAft>
                <a:spcPts val="0"/>
              </a:spcAft>
              <a:buNone/>
            </a:pPr>
            <a:r>
              <a:rPr lang="en-US" sz="2200" b="0" i="0" u="none" strike="noStrike" cap="none">
                <a:solidFill>
                  <a:srgbClr val="404040"/>
                </a:solidFill>
                <a:latin typeface="Gill Sans"/>
                <a:ea typeface="Gill Sans"/>
                <a:cs typeface="Gill Sans"/>
                <a:sym typeface="Gill Sans"/>
              </a:rPr>
              <a:t>Many states have statutes that prohibit employers from retaliating against employees for engaging in “political activities” or for the employee’s political opinions.</a:t>
            </a:r>
            <a:endParaRPr sz="2200" b="0" i="0" u="none" strike="noStrike" cap="none">
              <a:solidFill>
                <a:srgbClr val="404040"/>
              </a:solidFill>
              <a:latin typeface="Gill Sans"/>
              <a:ea typeface="Gill Sans"/>
              <a:cs typeface="Gill Sans"/>
              <a:sym typeface="Gill Sans"/>
            </a:endParaRPr>
          </a:p>
          <a:p>
            <a:pPr marL="0" marR="0" lvl="0" indent="0" algn="l" rtl="0">
              <a:spcBef>
                <a:spcPts val="0"/>
              </a:spcBef>
              <a:spcAft>
                <a:spcPts val="0"/>
              </a:spcAft>
              <a:buNone/>
            </a:pPr>
            <a:endParaRPr sz="2200">
              <a:solidFill>
                <a:srgbClr val="404040"/>
              </a:solidFill>
              <a:latin typeface="Gill Sans"/>
              <a:ea typeface="Gill Sans"/>
              <a:cs typeface="Gill Sans"/>
              <a:sym typeface="Gill Sans"/>
            </a:endParaRPr>
          </a:p>
          <a:p>
            <a:pPr marL="0" marR="0" lvl="0" indent="0" algn="l" rtl="0">
              <a:spcBef>
                <a:spcPts val="1000"/>
              </a:spcBef>
              <a:spcAft>
                <a:spcPts val="0"/>
              </a:spcAft>
              <a:buNone/>
            </a:pPr>
            <a:r>
              <a:rPr lang="en-US" sz="2200" b="0" i="0" u="none" strike="noStrike" cap="none">
                <a:solidFill>
                  <a:srgbClr val="404040"/>
                </a:solidFill>
                <a:latin typeface="Gill Sans"/>
                <a:ea typeface="Gill Sans"/>
                <a:cs typeface="Gill Sans"/>
                <a:sym typeface="Gill Sans"/>
              </a:rPr>
              <a:t>The DC Human Rights Act states, “It shall be an unlawful discriminatory practice to do any of the following acts, wholly or partially for a discriminatory reason based upon the actual or perceived… political affiliation of any individual.  DC Code §2-1402.11(a)</a:t>
            </a:r>
            <a:endParaRPr sz="2200"/>
          </a:p>
        </p:txBody>
      </p:sp>
      <p:sp>
        <p:nvSpPr>
          <p:cNvPr id="126" name="Google Shape;126;p3"/>
          <p:cNvSpPr/>
          <p:nvPr/>
        </p:nvSpPr>
        <p:spPr>
          <a:xfrm>
            <a:off x="7576718" y="1443035"/>
            <a:ext cx="3971932" cy="3971930"/>
          </a:xfrm>
          <a:prstGeom prst="ellipse">
            <a:avLst/>
          </a:prstGeom>
          <a:solidFill>
            <a:srgbClr val="FFFFFF"/>
          </a:solidFill>
          <a:ln w="317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27" name="Google Shape;127;p3"/>
          <p:cNvSpPr>
            <a:spLocks noGrp="1"/>
          </p:cNvSpPr>
          <p:nvPr>
            <p:ph type="title"/>
          </p:nvPr>
        </p:nvSpPr>
        <p:spPr>
          <a:xfrm>
            <a:off x="7720168" y="1586484"/>
            <a:ext cx="3685032" cy="3685032"/>
          </a:xfrm>
          <a:prstGeom prst="ellipse">
            <a:avLst/>
          </a:prstGeom>
          <a:solidFill>
            <a:schemeClr val="accent2"/>
          </a:solidFill>
          <a:ln>
            <a:noFill/>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FFFFFF"/>
              </a:buClr>
              <a:buSzPts val="3000"/>
              <a:buFont typeface="Gill Sans"/>
              <a:buNone/>
            </a:pPr>
            <a:r>
              <a:rPr lang="en-US" sz="3000" cap="none">
                <a:solidFill>
                  <a:srgbClr val="FFFFFF"/>
                </a:solidFill>
                <a:latin typeface="Gill Sans"/>
                <a:ea typeface="Gill Sans"/>
                <a:cs typeface="Gill Sans"/>
                <a:sym typeface="Gill Sans"/>
              </a:rPr>
              <a:t>POLITICAL ACTIVITY</a:t>
            </a:r>
            <a:endParaRPr/>
          </a:p>
        </p:txBody>
      </p:sp>
      <p:sp>
        <p:nvSpPr>
          <p:cNvPr id="128" name="Google Shape;128;p3"/>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t>DC BAR | September 24, 2020</a:t>
            </a:r>
            <a:endParaRPr/>
          </a:p>
        </p:txBody>
      </p:sp>
      <p:sp>
        <p:nvSpPr>
          <p:cNvPr id="129" name="Google Shape;129;p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3</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99"/>
        <p:cNvGrpSpPr/>
        <p:nvPr/>
      </p:nvGrpSpPr>
      <p:grpSpPr>
        <a:xfrm>
          <a:off x="0" y="0"/>
          <a:ext cx="0" cy="0"/>
          <a:chOff x="0" y="0"/>
          <a:chExt cx="0" cy="0"/>
        </a:xfrm>
      </p:grpSpPr>
      <p:sp>
        <p:nvSpPr>
          <p:cNvPr id="400" name="Google Shape;400;p33"/>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401" name="Google Shape;401;p33"/>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402" name="Google Shape;402;p33"/>
          <p:cNvSpPr/>
          <p:nvPr/>
        </p:nvSpPr>
        <p:spPr>
          <a:xfrm>
            <a:off x="1123950" y="1809749"/>
            <a:ext cx="10005900" cy="3987600"/>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403" name="Google Shape;403;p33"/>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a:t>LAWFUL CONSUMABLE PRODUCTS</a:t>
            </a:r>
            <a:endParaRPr/>
          </a:p>
          <a:p>
            <a:pPr marL="0" lvl="0" indent="0" algn="ctr" rtl="0">
              <a:lnSpc>
                <a:spcPct val="90000"/>
              </a:lnSpc>
              <a:spcBef>
                <a:spcPts val="0"/>
              </a:spcBef>
              <a:spcAft>
                <a:spcPts val="0"/>
              </a:spcAft>
              <a:buClr>
                <a:srgbClr val="262626"/>
              </a:buClr>
              <a:buSzPts val="2800"/>
              <a:buFont typeface="Gill Sans"/>
              <a:buNone/>
            </a:pPr>
            <a:r>
              <a:rPr lang="en-US"/>
              <a:t>AND LAWFUL ACTIVITY  STATUTES</a:t>
            </a:r>
            <a:endParaRPr/>
          </a:p>
        </p:txBody>
      </p:sp>
      <p:sp>
        <p:nvSpPr>
          <p:cNvPr id="404" name="Google Shape;404;p33"/>
          <p:cNvSpPr txBox="1">
            <a:spLocks noGrp="1"/>
          </p:cNvSpPr>
          <p:nvPr>
            <p:ph type="body" idx="1"/>
          </p:nvPr>
        </p:nvSpPr>
        <p:spPr>
          <a:xfrm>
            <a:off x="1600200" y="1656150"/>
            <a:ext cx="8934300" cy="39537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US" sz="3000">
                <a:solidFill>
                  <a:schemeClr val="dk1"/>
                </a:solidFill>
                <a:highlight>
                  <a:srgbClr val="FFFFFF"/>
                </a:highlight>
              </a:rPr>
              <a:t>Be mindful of statutes that protect employees who </a:t>
            </a:r>
            <a:r>
              <a:rPr lang="en-US" sz="3000" i="1">
                <a:solidFill>
                  <a:schemeClr val="dk1"/>
                </a:solidFill>
                <a:highlight>
                  <a:srgbClr val="FFFFFF"/>
                </a:highlight>
              </a:rPr>
              <a:t>consume</a:t>
            </a:r>
            <a:r>
              <a:rPr lang="en-US" sz="3000">
                <a:solidFill>
                  <a:schemeClr val="dk1"/>
                </a:solidFill>
                <a:highlight>
                  <a:srgbClr val="FFFFFF"/>
                </a:highlight>
              </a:rPr>
              <a:t> lawful products (such as alcohol and tobacco), or who engage in lawful activities, on personal time.</a:t>
            </a:r>
            <a:endParaRPr sz="3000">
              <a:solidFill>
                <a:schemeClr val="dk1"/>
              </a:solidFill>
              <a:highlight>
                <a:srgbClr val="FFFFFF"/>
              </a:highlight>
            </a:endParaRPr>
          </a:p>
          <a:p>
            <a:pPr marL="228600" lvl="0" indent="0" algn="l" rtl="0">
              <a:lnSpc>
                <a:spcPct val="100000"/>
              </a:lnSpc>
              <a:spcBef>
                <a:spcPts val="0"/>
              </a:spcBef>
              <a:spcAft>
                <a:spcPts val="0"/>
              </a:spcAft>
              <a:buNone/>
            </a:pPr>
            <a:r>
              <a:rPr lang="en-US" sz="3000">
                <a:solidFill>
                  <a:schemeClr val="dk1"/>
                </a:solidFill>
                <a:highlight>
                  <a:srgbClr val="FFFFFF"/>
                </a:highlight>
              </a:rPr>
              <a:t>Examples:  Colo. Rev. Stat. § 24-34-402.5; </a:t>
            </a:r>
            <a:r>
              <a:rPr lang="en-US" sz="3000">
                <a:solidFill>
                  <a:srgbClr val="3D3D3D"/>
                </a:solidFill>
                <a:highlight>
                  <a:srgbClr val="FFFFFF"/>
                </a:highlight>
              </a:rPr>
              <a:t>Minn. St. § 181.938;</a:t>
            </a:r>
            <a:r>
              <a:rPr lang="en-US" sz="3000">
                <a:solidFill>
                  <a:schemeClr val="dk1"/>
                </a:solidFill>
                <a:highlight>
                  <a:srgbClr val="FFFFFF"/>
                </a:highlight>
              </a:rPr>
              <a:t> Mo. Rev. Stat. § 290.145; Mont. Code Ann. §§ 39-2- 313 and 314; Nev. Rev. Stat. Ann. § 613.333;  N.Y. Labor Code § 201-d; N.C. Gen. Stat. § 95-28.2; Wis. Stat. Ann. § 111.321 </a:t>
            </a:r>
            <a:endParaRPr sz="3000">
              <a:solidFill>
                <a:schemeClr val="dk1"/>
              </a:solidFill>
              <a:highlight>
                <a:srgbClr val="FFFFFF"/>
              </a:highlight>
            </a:endParaRPr>
          </a:p>
          <a:p>
            <a:pPr marL="228600" lvl="0" indent="-114300" algn="l" rtl="0">
              <a:lnSpc>
                <a:spcPct val="100000"/>
              </a:lnSpc>
              <a:spcBef>
                <a:spcPts val="1000"/>
              </a:spcBef>
              <a:spcAft>
                <a:spcPts val="0"/>
              </a:spcAft>
              <a:buSzPts val="1800"/>
              <a:buNone/>
            </a:pPr>
            <a:endParaRPr>
              <a:solidFill>
                <a:srgbClr val="404040"/>
              </a:solidFill>
            </a:endParaRPr>
          </a:p>
        </p:txBody>
      </p:sp>
      <p:sp>
        <p:nvSpPr>
          <p:cNvPr id="405" name="Google Shape;405;p33"/>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406" name="Google Shape;406;p3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30</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410"/>
        <p:cNvGrpSpPr/>
        <p:nvPr/>
      </p:nvGrpSpPr>
      <p:grpSpPr>
        <a:xfrm>
          <a:off x="0" y="0"/>
          <a:ext cx="0" cy="0"/>
          <a:chOff x="0" y="0"/>
          <a:chExt cx="0" cy="0"/>
        </a:xfrm>
      </p:grpSpPr>
      <p:sp>
        <p:nvSpPr>
          <p:cNvPr id="411" name="Google Shape;411;p32"/>
          <p:cNvSpPr/>
          <p:nvPr/>
        </p:nvSpPr>
        <p:spPr>
          <a:xfrm>
            <a:off x="977894" y="1443035"/>
            <a:ext cx="3971932" cy="3971930"/>
          </a:xfrm>
          <a:prstGeom prst="ellipse">
            <a:avLst/>
          </a:prstGeom>
          <a:solidFill>
            <a:srgbClr val="FFFFFF"/>
          </a:solidFill>
          <a:ln w="317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412" name="Google Shape;412;p32"/>
          <p:cNvSpPr>
            <a:spLocks noGrp="1"/>
          </p:cNvSpPr>
          <p:nvPr>
            <p:ph type="title"/>
          </p:nvPr>
        </p:nvSpPr>
        <p:spPr>
          <a:xfrm>
            <a:off x="1121344" y="1586484"/>
            <a:ext cx="3685032" cy="3685032"/>
          </a:xfrm>
          <a:prstGeom prst="ellipse">
            <a:avLst/>
          </a:prstGeom>
          <a:solidFill>
            <a:schemeClr val="accent2"/>
          </a:solidFill>
          <a:ln>
            <a:noFill/>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FFFFFF"/>
              </a:buClr>
              <a:buSzPts val="2300"/>
              <a:buFont typeface="Gill Sans"/>
              <a:buNone/>
            </a:pPr>
            <a:r>
              <a:rPr lang="en-US" sz="2300">
                <a:solidFill>
                  <a:srgbClr val="FFFFFF"/>
                </a:solidFill>
              </a:rPr>
              <a:t>ALCOHOL &amp; ALCOHOLISM</a:t>
            </a:r>
            <a:endParaRPr/>
          </a:p>
        </p:txBody>
      </p:sp>
      <p:sp>
        <p:nvSpPr>
          <p:cNvPr id="413" name="Google Shape;413;p32"/>
          <p:cNvSpPr/>
          <p:nvPr/>
        </p:nvSpPr>
        <p:spPr>
          <a:xfrm>
            <a:off x="5048250" y="266701"/>
            <a:ext cx="6504900" cy="5793900"/>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414" name="Google Shape;414;p32"/>
          <p:cNvSpPr/>
          <p:nvPr/>
        </p:nvSpPr>
        <p:spPr>
          <a:xfrm>
            <a:off x="5783335" y="960120"/>
            <a:ext cx="5605272" cy="493776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415" name="Google Shape;415;p32"/>
          <p:cNvSpPr txBox="1">
            <a:spLocks noGrp="1"/>
          </p:cNvSpPr>
          <p:nvPr>
            <p:ph type="body" idx="1"/>
          </p:nvPr>
        </p:nvSpPr>
        <p:spPr>
          <a:xfrm>
            <a:off x="5138450" y="266700"/>
            <a:ext cx="6414600" cy="5715000"/>
          </a:xfrm>
          <a:prstGeom prst="rect">
            <a:avLst/>
          </a:prstGeom>
          <a:noFill/>
          <a:ln>
            <a:noFill/>
          </a:ln>
        </p:spPr>
        <p:txBody>
          <a:bodyPr spcFirstLastPara="1" wrap="square" lIns="91425" tIns="45700" rIns="91425" bIns="45700" anchor="ctr" anchorCtr="0">
            <a:normAutofit/>
          </a:bodyPr>
          <a:lstStyle/>
          <a:p>
            <a:pPr marL="685800" lvl="0" indent="0" algn="l" rtl="0">
              <a:lnSpc>
                <a:spcPct val="80000"/>
              </a:lnSpc>
              <a:spcBef>
                <a:spcPts val="0"/>
              </a:spcBef>
              <a:spcAft>
                <a:spcPts val="0"/>
              </a:spcAft>
              <a:buNone/>
            </a:pPr>
            <a:r>
              <a:rPr lang="en-US" sz="4000">
                <a:solidFill>
                  <a:srgbClr val="3D3D3D"/>
                </a:solidFill>
                <a:uFill>
                  <a:noFill/>
                </a:uFill>
                <a:hlinkClick r:id="rId3">
                  <a:extLst>
                    <a:ext uri="{A12FA001-AC4F-418D-AE19-62706E023703}">
                      <ahyp:hlinkClr xmlns:ahyp="http://schemas.microsoft.com/office/drawing/2018/hyperlinkcolor" val="tx"/>
                    </a:ext>
                  </a:extLst>
                </a:hlinkClick>
              </a:rPr>
              <a:t>Alcoholism is not a </a:t>
            </a:r>
            <a:r>
              <a:rPr lang="en-US" sz="4000" i="1">
                <a:solidFill>
                  <a:srgbClr val="3D3D3D"/>
                </a:solidFill>
                <a:uFill>
                  <a:noFill/>
                </a:uFill>
                <a:hlinkClick r:id="rId3">
                  <a:extLst>
                    <a:ext uri="{A12FA001-AC4F-418D-AE19-62706E023703}">
                      <ahyp:hlinkClr xmlns:ahyp="http://schemas.microsoft.com/office/drawing/2018/hyperlinkcolor" val="tx"/>
                    </a:ext>
                  </a:extLst>
                </a:hlinkClick>
              </a:rPr>
              <a:t>per se</a:t>
            </a:r>
            <a:r>
              <a:rPr lang="en-US" sz="4000">
                <a:solidFill>
                  <a:srgbClr val="3D3D3D"/>
                </a:solidFill>
                <a:uFill>
                  <a:noFill/>
                </a:uFill>
                <a:hlinkClick r:id="rId3">
                  <a:extLst>
                    <a:ext uri="{A12FA001-AC4F-418D-AE19-62706E023703}">
                      <ahyp:hlinkClr xmlns:ahyp="http://schemas.microsoft.com/office/drawing/2018/hyperlinkcolor" val="tx"/>
                    </a:ext>
                  </a:extLst>
                </a:hlinkClick>
              </a:rPr>
              <a:t> disability, and the court must undertake a case-by-case analysis to determine whether a plaintiff qualifies as having a disability.” </a:t>
            </a:r>
            <a:r>
              <a:rPr lang="en-US" sz="4000" i="1">
                <a:solidFill>
                  <a:srgbClr val="3D3D3D"/>
                </a:solidFill>
                <a:uFill>
                  <a:noFill/>
                </a:uFill>
                <a:hlinkClick r:id="rId3">
                  <a:extLst>
                    <a:ext uri="{A12FA001-AC4F-418D-AE19-62706E023703}">
                      <ahyp:hlinkClr xmlns:ahyp="http://schemas.microsoft.com/office/drawing/2018/hyperlinkcolor" val="tx"/>
                    </a:ext>
                  </a:extLst>
                </a:hlinkClick>
              </a:rPr>
              <a:t>Williams v. Savage</a:t>
            </a:r>
            <a:r>
              <a:rPr lang="en-US" sz="4000">
                <a:solidFill>
                  <a:srgbClr val="3D3D3D"/>
                </a:solidFill>
                <a:uFill>
                  <a:noFill/>
                </a:uFill>
                <a:hlinkClick r:id="rId3">
                  <a:extLst>
                    <a:ext uri="{A12FA001-AC4F-418D-AE19-62706E023703}">
                      <ahyp:hlinkClr xmlns:ahyp="http://schemas.microsoft.com/office/drawing/2018/hyperlinkcolor" val="tx"/>
                    </a:ext>
                  </a:extLst>
                </a:hlinkClick>
              </a:rPr>
              <a:t>, 538 F.Supp.2d 34, 40 (D.D.C. 2008)</a:t>
            </a:r>
            <a:endParaRPr sz="4000">
              <a:solidFill>
                <a:srgbClr val="404040"/>
              </a:solidFill>
            </a:endParaRPr>
          </a:p>
        </p:txBody>
      </p:sp>
      <p:sp>
        <p:nvSpPr>
          <p:cNvPr id="416" name="Google Shape;416;p32"/>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t>DC BAR | September 24, 2020</a:t>
            </a:r>
            <a:endParaRPr/>
          </a:p>
        </p:txBody>
      </p:sp>
      <p:sp>
        <p:nvSpPr>
          <p:cNvPr id="417" name="Google Shape;417;p3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31</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1"/>
        <p:cNvGrpSpPr/>
        <p:nvPr/>
      </p:nvGrpSpPr>
      <p:grpSpPr>
        <a:xfrm>
          <a:off x="0" y="0"/>
          <a:ext cx="0" cy="0"/>
          <a:chOff x="0" y="0"/>
          <a:chExt cx="0" cy="0"/>
        </a:xfrm>
      </p:grpSpPr>
      <p:sp>
        <p:nvSpPr>
          <p:cNvPr id="422" name="Google Shape;422;p34"/>
          <p:cNvSpPr/>
          <p:nvPr/>
        </p:nvSpPr>
        <p:spPr>
          <a:xfrm>
            <a:off x="1" y="0"/>
            <a:ext cx="3070172"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423" name="Google Shape;423;p34"/>
          <p:cNvSpPr/>
          <p:nvPr/>
        </p:nvSpPr>
        <p:spPr>
          <a:xfrm>
            <a:off x="3070172" y="0"/>
            <a:ext cx="9121828"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424" name="Google Shape;424;p34"/>
          <p:cNvSpPr/>
          <p:nvPr/>
        </p:nvSpPr>
        <p:spPr>
          <a:xfrm>
            <a:off x="1117423" y="1443035"/>
            <a:ext cx="3971932" cy="397193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425" name="Google Shape;425;p34"/>
          <p:cNvSpPr>
            <a:spLocks noGrp="1"/>
          </p:cNvSpPr>
          <p:nvPr>
            <p:ph type="title"/>
          </p:nvPr>
        </p:nvSpPr>
        <p:spPr>
          <a:xfrm>
            <a:off x="1260873" y="1586484"/>
            <a:ext cx="3685032" cy="3685032"/>
          </a:xfrm>
          <a:prstGeom prst="ellipse">
            <a:avLst/>
          </a:prstGeom>
          <a:solidFill>
            <a:srgbClr val="6B8890"/>
          </a:solidFill>
          <a:ln>
            <a:noFill/>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FFFFFF"/>
              </a:buClr>
              <a:buSzPts val="2300"/>
              <a:buFont typeface="Gill Sans"/>
              <a:buNone/>
            </a:pPr>
            <a:r>
              <a:rPr lang="en-US" sz="2300">
                <a:solidFill>
                  <a:srgbClr val="FFFFFF"/>
                </a:solidFill>
              </a:rPr>
              <a:t>ALCOHOL &amp; ALCOHOLISM</a:t>
            </a:r>
            <a:endParaRPr/>
          </a:p>
        </p:txBody>
      </p:sp>
      <p:sp>
        <p:nvSpPr>
          <p:cNvPr id="426" name="Google Shape;426;p34"/>
          <p:cNvSpPr txBox="1">
            <a:spLocks noGrp="1"/>
          </p:cNvSpPr>
          <p:nvPr>
            <p:ph type="body" idx="1"/>
          </p:nvPr>
        </p:nvSpPr>
        <p:spPr>
          <a:xfrm>
            <a:off x="5199125" y="687825"/>
            <a:ext cx="6150000" cy="5320500"/>
          </a:xfrm>
          <a:prstGeom prst="rect">
            <a:avLst/>
          </a:prstGeom>
          <a:noFill/>
          <a:ln>
            <a:noFill/>
          </a:ln>
        </p:spPr>
        <p:txBody>
          <a:bodyPr spcFirstLastPara="1" wrap="square" lIns="91425" tIns="45700" rIns="91425" bIns="45700" anchor="ctr" anchorCtr="0">
            <a:normAutofit/>
          </a:bodyPr>
          <a:lstStyle/>
          <a:p>
            <a:pPr marL="228600" lvl="0" indent="0" algn="l" rtl="0">
              <a:lnSpc>
                <a:spcPct val="100000"/>
              </a:lnSpc>
              <a:spcBef>
                <a:spcPts val="0"/>
              </a:spcBef>
              <a:spcAft>
                <a:spcPts val="0"/>
              </a:spcAft>
              <a:buNone/>
            </a:pPr>
            <a:r>
              <a:rPr lang="en-US" sz="3400"/>
              <a:t>Can employers take adverse action for misconduct related to alcoholism occurring outside the workplace?</a:t>
            </a:r>
            <a:endParaRPr sz="3400"/>
          </a:p>
          <a:p>
            <a:pPr marL="457200" lvl="1" indent="-342900" algn="l" rtl="0">
              <a:lnSpc>
                <a:spcPct val="100000"/>
              </a:lnSpc>
              <a:spcBef>
                <a:spcPts val="1000"/>
              </a:spcBef>
              <a:spcAft>
                <a:spcPts val="0"/>
              </a:spcAft>
              <a:buSzPts val="3400"/>
              <a:buChar char="•"/>
            </a:pPr>
            <a:r>
              <a:rPr lang="en-US" sz="3400"/>
              <a:t>Yes, but discipline must be related to the conduct or performance -  and NOT to the underlying alcoholism</a:t>
            </a:r>
            <a:endParaRPr sz="3400"/>
          </a:p>
          <a:p>
            <a:pPr marL="228600" lvl="0" indent="-114300" algn="l" rtl="0">
              <a:lnSpc>
                <a:spcPct val="100000"/>
              </a:lnSpc>
              <a:spcBef>
                <a:spcPts val="1000"/>
              </a:spcBef>
              <a:spcAft>
                <a:spcPts val="0"/>
              </a:spcAft>
              <a:buSzPts val="1800"/>
              <a:buNone/>
            </a:pPr>
            <a:endParaRPr/>
          </a:p>
        </p:txBody>
      </p:sp>
      <p:sp>
        <p:nvSpPr>
          <p:cNvPr id="427" name="Google Shape;427;p34"/>
          <p:cNvSpPr txBox="1">
            <a:spLocks noGrp="1"/>
          </p:cNvSpPr>
          <p:nvPr>
            <p:ph type="ftr" idx="11"/>
          </p:nvPr>
        </p:nvSpPr>
        <p:spPr>
          <a:xfrm>
            <a:off x="5591694" y="6236208"/>
            <a:ext cx="4853331"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2"/>
                </a:solidFill>
              </a:rPr>
              <a:t>DC BAR | September 24, 2020</a:t>
            </a:r>
            <a:endParaRPr/>
          </a:p>
        </p:txBody>
      </p:sp>
      <p:sp>
        <p:nvSpPr>
          <p:cNvPr id="428" name="Google Shape;428;p34"/>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32</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pic>
        <p:nvPicPr>
          <p:cNvPr id="434" name="Google Shape;434;p38"/>
          <p:cNvPicPr preferRelativeResize="0"/>
          <p:nvPr/>
        </p:nvPicPr>
        <p:blipFill rotWithShape="1">
          <a:blip r:embed="rId3">
            <a:alphaModFix/>
          </a:blip>
          <a:srcRect/>
          <a:stretch/>
        </p:blipFill>
        <p:spPr>
          <a:xfrm>
            <a:off x="530088" y="2366913"/>
            <a:ext cx="4668391" cy="4505093"/>
          </a:xfrm>
          <a:prstGeom prst="snip1Rect">
            <a:avLst>
              <a:gd name="adj" fmla="val 30953"/>
            </a:avLst>
          </a:prstGeom>
          <a:noFill/>
          <a:ln>
            <a:noFill/>
          </a:ln>
        </p:spPr>
      </p:pic>
      <p:sp>
        <p:nvSpPr>
          <p:cNvPr id="435" name="Google Shape;435;p38"/>
          <p:cNvSpPr txBox="1">
            <a:spLocks noGrp="1"/>
          </p:cNvSpPr>
          <p:nvPr>
            <p:ph type="title"/>
          </p:nvPr>
        </p:nvSpPr>
        <p:spPr>
          <a:xfrm>
            <a:off x="1266092" y="451513"/>
            <a:ext cx="8790325" cy="634928"/>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chemeClr val="accent2"/>
              </a:buClr>
              <a:buSzPts val="2800"/>
              <a:buFont typeface="Gill Sans"/>
              <a:buNone/>
            </a:pPr>
            <a:r>
              <a:rPr lang="en-US" sz="3600">
                <a:solidFill>
                  <a:srgbClr val="000000"/>
                </a:solidFill>
              </a:rPr>
              <a:t>MARIJUANA USE</a:t>
            </a:r>
            <a:endParaRPr sz="3600">
              <a:solidFill>
                <a:srgbClr val="000000"/>
              </a:solidFill>
            </a:endParaRPr>
          </a:p>
        </p:txBody>
      </p:sp>
      <p:sp>
        <p:nvSpPr>
          <p:cNvPr id="436" name="Google Shape;436;p38"/>
          <p:cNvSpPr txBox="1">
            <a:spLocks noGrp="1"/>
          </p:cNvSpPr>
          <p:nvPr>
            <p:ph type="body" idx="1"/>
          </p:nvPr>
        </p:nvSpPr>
        <p:spPr>
          <a:xfrm>
            <a:off x="2334175" y="1246800"/>
            <a:ext cx="8790300" cy="4845900"/>
          </a:xfrm>
          <a:prstGeom prst="rect">
            <a:avLst/>
          </a:prstGeom>
          <a:noFill/>
          <a:ln>
            <a:noFill/>
          </a:ln>
        </p:spPr>
        <p:txBody>
          <a:bodyPr spcFirstLastPara="1" wrap="square" lIns="91425" tIns="45700" rIns="91425" bIns="45700" anchor="t" anchorCtr="0">
            <a:noAutofit/>
          </a:bodyPr>
          <a:lstStyle/>
          <a:p>
            <a:pPr marL="0" lvl="0" indent="0" algn="l" rtl="0">
              <a:lnSpc>
                <a:spcPct val="95000"/>
              </a:lnSpc>
              <a:spcBef>
                <a:spcPts val="0"/>
              </a:spcBef>
              <a:spcAft>
                <a:spcPts val="0"/>
              </a:spcAft>
              <a:buNone/>
            </a:pPr>
            <a:r>
              <a:rPr lang="en-US" sz="3300"/>
              <a:t>DC, Maryland and Virginia have all decriminalized medical marijuana in some form</a:t>
            </a:r>
            <a:endParaRPr sz="1700"/>
          </a:p>
          <a:p>
            <a:pPr marL="1260475" lvl="1" indent="-223519" algn="l" rtl="0">
              <a:lnSpc>
                <a:spcPct val="95000"/>
              </a:lnSpc>
              <a:spcBef>
                <a:spcPts val="0"/>
              </a:spcBef>
              <a:spcAft>
                <a:spcPts val="0"/>
              </a:spcAft>
              <a:buClr>
                <a:srgbClr val="000000"/>
              </a:buClr>
              <a:buSzPts val="1900"/>
              <a:buFont typeface="Gill Sans"/>
              <a:buChar char="•"/>
            </a:pPr>
            <a:r>
              <a:rPr lang="en-US" sz="1900">
                <a:solidFill>
                  <a:srgbClr val="000000"/>
                </a:solidFill>
              </a:rPr>
              <a:t>Laws in each state differ – some states have enacted anti-discrimination laws concerning marijuana use, although most permit adverse action for consumption or impairment at work. </a:t>
            </a:r>
            <a:endParaRPr sz="1900">
              <a:solidFill>
                <a:srgbClr val="000000"/>
              </a:solidFill>
            </a:endParaRPr>
          </a:p>
          <a:p>
            <a:pPr marL="1882775" lvl="8" indent="-234950" algn="l" rtl="0">
              <a:lnSpc>
                <a:spcPct val="95000"/>
              </a:lnSpc>
              <a:spcBef>
                <a:spcPts val="0"/>
              </a:spcBef>
              <a:spcAft>
                <a:spcPts val="0"/>
              </a:spcAft>
              <a:buClr>
                <a:srgbClr val="000000"/>
              </a:buClr>
              <a:buSzPts val="1900"/>
              <a:buFont typeface="Gill Sans"/>
              <a:buChar char="•"/>
            </a:pPr>
            <a:r>
              <a:rPr lang="en-US" sz="1900">
                <a:solidFill>
                  <a:srgbClr val="000000"/>
                </a:solidFill>
              </a:rPr>
              <a:t>Maryland: Employers are not prohibited from discriminating on the basis of marijuana use or participation in the state’s medical marijuana card program.</a:t>
            </a:r>
            <a:endParaRPr sz="1900">
              <a:solidFill>
                <a:srgbClr val="000000"/>
              </a:solidFill>
            </a:endParaRPr>
          </a:p>
          <a:p>
            <a:pPr marL="1882775" lvl="8" indent="-234950" algn="l" rtl="0">
              <a:lnSpc>
                <a:spcPct val="95000"/>
              </a:lnSpc>
              <a:spcBef>
                <a:spcPts val="0"/>
              </a:spcBef>
              <a:spcAft>
                <a:spcPts val="0"/>
              </a:spcAft>
              <a:buClr>
                <a:srgbClr val="000000"/>
              </a:buClr>
              <a:buSzPts val="1900"/>
              <a:buFont typeface="Gill Sans"/>
              <a:buChar char="•"/>
            </a:pPr>
            <a:r>
              <a:rPr lang="en-US" sz="1900">
                <a:solidFill>
                  <a:srgbClr val="000000"/>
                </a:solidFill>
              </a:rPr>
              <a:t>D.C.: Temporary law in place protecting local government employees against discrimination based on their use of medical marijuana (recently extended due to COVID-19 while the Council work on permanent bill). </a:t>
            </a:r>
            <a:endParaRPr sz="1900">
              <a:solidFill>
                <a:srgbClr val="000000"/>
              </a:solidFill>
            </a:endParaRPr>
          </a:p>
          <a:p>
            <a:pPr marL="1882775" lvl="8" indent="-234950" algn="l" rtl="0">
              <a:lnSpc>
                <a:spcPct val="95000"/>
              </a:lnSpc>
              <a:spcBef>
                <a:spcPts val="0"/>
              </a:spcBef>
              <a:spcAft>
                <a:spcPts val="0"/>
              </a:spcAft>
              <a:buClr>
                <a:srgbClr val="000000"/>
              </a:buClr>
              <a:buSzPts val="1900"/>
              <a:buFont typeface="Gill Sans"/>
              <a:buChar char="•"/>
            </a:pPr>
            <a:r>
              <a:rPr lang="en-US" sz="2100"/>
              <a:t>Remains illegal under the federal Controlled Substances Act</a:t>
            </a:r>
            <a:endParaRPr sz="2100"/>
          </a:p>
          <a:p>
            <a:pPr marL="1882775" lvl="8" indent="-247650" algn="l" rtl="0">
              <a:lnSpc>
                <a:spcPct val="95000"/>
              </a:lnSpc>
              <a:spcBef>
                <a:spcPts val="0"/>
              </a:spcBef>
              <a:spcAft>
                <a:spcPts val="0"/>
              </a:spcAft>
              <a:buSzPts val="2100"/>
              <a:buChar char="•"/>
            </a:pPr>
            <a:r>
              <a:rPr lang="en-US" sz="2100"/>
              <a:t>Employers can generally still terminate employees for failing drug tests</a:t>
            </a:r>
            <a:endParaRPr sz="2100"/>
          </a:p>
          <a:p>
            <a:pPr marL="228600" lvl="0" indent="-25400" algn="l" rtl="0">
              <a:lnSpc>
                <a:spcPct val="100000"/>
              </a:lnSpc>
              <a:spcBef>
                <a:spcPts val="1000"/>
              </a:spcBef>
              <a:spcAft>
                <a:spcPts val="0"/>
              </a:spcAft>
              <a:buSzPts val="3200"/>
              <a:buNone/>
            </a:pPr>
            <a:endParaRPr sz="3200"/>
          </a:p>
        </p:txBody>
      </p:sp>
      <p:sp>
        <p:nvSpPr>
          <p:cNvPr id="437" name="Google Shape;437;p38"/>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438" name="Google Shape;438;p38"/>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33</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39"/>
          <p:cNvSpPr txBox="1">
            <a:spLocks noGrp="1"/>
          </p:cNvSpPr>
          <p:nvPr>
            <p:ph type="title"/>
          </p:nvPr>
        </p:nvSpPr>
        <p:spPr>
          <a:xfrm>
            <a:off x="1265716" y="412594"/>
            <a:ext cx="8796335" cy="6927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chemeClr val="accent2"/>
              </a:buClr>
              <a:buSzPts val="2520"/>
              <a:buFont typeface="Gill Sans"/>
              <a:buNone/>
            </a:pPr>
            <a:r>
              <a:rPr lang="en-US" sz="3720">
                <a:solidFill>
                  <a:srgbClr val="000000"/>
                </a:solidFill>
              </a:rPr>
              <a:t>MARIJUANA USE: DC</a:t>
            </a:r>
            <a:endParaRPr sz="4000">
              <a:solidFill>
                <a:srgbClr val="000000"/>
              </a:solidFill>
            </a:endParaRPr>
          </a:p>
        </p:txBody>
      </p:sp>
      <p:sp>
        <p:nvSpPr>
          <p:cNvPr id="445" name="Google Shape;445;p39"/>
          <p:cNvSpPr txBox="1">
            <a:spLocks noGrp="1"/>
          </p:cNvSpPr>
          <p:nvPr>
            <p:ph type="body" idx="1"/>
          </p:nvPr>
        </p:nvSpPr>
        <p:spPr>
          <a:xfrm>
            <a:off x="1265725" y="1354750"/>
            <a:ext cx="8991000" cy="4977300"/>
          </a:xfrm>
          <a:prstGeom prst="rect">
            <a:avLst/>
          </a:prstGeom>
          <a:noFill/>
          <a:ln>
            <a:noFill/>
          </a:ln>
        </p:spPr>
        <p:txBody>
          <a:bodyPr spcFirstLastPara="1" wrap="square" lIns="91425" tIns="45700" rIns="91425" bIns="45700" anchor="t" anchorCtr="0">
            <a:noAutofit/>
          </a:bodyPr>
          <a:lstStyle/>
          <a:p>
            <a:pPr marL="290512" lvl="0" indent="-285750" algn="l" rtl="0">
              <a:lnSpc>
                <a:spcPct val="97000"/>
              </a:lnSpc>
              <a:spcBef>
                <a:spcPts val="0"/>
              </a:spcBef>
              <a:spcAft>
                <a:spcPts val="0"/>
              </a:spcAft>
              <a:buClr>
                <a:srgbClr val="000000"/>
              </a:buClr>
              <a:buSzPts val="3000"/>
              <a:buChar char="•"/>
            </a:pPr>
            <a:r>
              <a:rPr lang="en-US" sz="3000">
                <a:solidFill>
                  <a:srgbClr val="000000"/>
                </a:solidFill>
              </a:rPr>
              <a:t>Qualifying patient may possess/use medical marijuana and paraphernalia for treatment of a wide range of medical conditions if he/she:</a:t>
            </a:r>
            <a:endParaRPr sz="3000">
              <a:solidFill>
                <a:srgbClr val="000000"/>
              </a:solidFill>
            </a:endParaRPr>
          </a:p>
          <a:p>
            <a:pPr marL="741362" lvl="1" indent="-432879" algn="l" rtl="0">
              <a:lnSpc>
                <a:spcPct val="97000"/>
              </a:lnSpc>
              <a:spcBef>
                <a:spcPts val="1600"/>
              </a:spcBef>
              <a:spcAft>
                <a:spcPts val="0"/>
              </a:spcAft>
              <a:buClr>
                <a:srgbClr val="000000"/>
              </a:buClr>
              <a:buSzPts val="3000"/>
              <a:buFont typeface="Noto Sans Symbols"/>
              <a:buChar char="⮚"/>
            </a:pPr>
            <a:r>
              <a:rPr lang="en-US" sz="3000">
                <a:solidFill>
                  <a:srgbClr val="000000"/>
                </a:solidFill>
              </a:rPr>
              <a:t>Has a Rx from a doctor; and</a:t>
            </a:r>
            <a:endParaRPr sz="3000">
              <a:solidFill>
                <a:srgbClr val="000000"/>
              </a:solidFill>
            </a:endParaRPr>
          </a:p>
          <a:p>
            <a:pPr marL="741362" lvl="1" indent="-432879" algn="l" rtl="0">
              <a:lnSpc>
                <a:spcPct val="97000"/>
              </a:lnSpc>
              <a:spcBef>
                <a:spcPts val="1600"/>
              </a:spcBef>
              <a:spcAft>
                <a:spcPts val="0"/>
              </a:spcAft>
              <a:buClr>
                <a:srgbClr val="000000"/>
              </a:buClr>
              <a:buSzPts val="3000"/>
              <a:buFont typeface="Noto Sans Symbols"/>
              <a:buChar char="⮚"/>
            </a:pPr>
            <a:r>
              <a:rPr lang="en-US" sz="3000">
                <a:solidFill>
                  <a:srgbClr val="000000"/>
                </a:solidFill>
              </a:rPr>
              <a:t>Registers w/ Mayor per Medical Marijuana Program </a:t>
            </a:r>
            <a:endParaRPr sz="3000">
              <a:solidFill>
                <a:srgbClr val="000000"/>
              </a:solidFill>
            </a:endParaRPr>
          </a:p>
          <a:p>
            <a:pPr marL="346075" lvl="1" indent="-293497" algn="l" rtl="0">
              <a:lnSpc>
                <a:spcPct val="100000"/>
              </a:lnSpc>
              <a:spcBef>
                <a:spcPts val="1200"/>
              </a:spcBef>
              <a:spcAft>
                <a:spcPts val="0"/>
              </a:spcAft>
              <a:buClr>
                <a:srgbClr val="000000"/>
              </a:buClr>
              <a:buSzPts val="3000"/>
              <a:buChar char="•"/>
            </a:pPr>
            <a:r>
              <a:rPr lang="en-US" sz="3000">
                <a:solidFill>
                  <a:srgbClr val="000000"/>
                </a:solidFill>
              </a:rPr>
              <a:t>D.C. </a:t>
            </a:r>
            <a:r>
              <a:rPr lang="en-US" sz="3000" cap="small">
                <a:solidFill>
                  <a:srgbClr val="000000"/>
                </a:solidFill>
              </a:rPr>
              <a:t>Code</a:t>
            </a:r>
            <a:r>
              <a:rPr lang="en-US" sz="3000">
                <a:solidFill>
                  <a:srgbClr val="000000"/>
                </a:solidFill>
              </a:rPr>
              <a:t> § 7-1671.02</a:t>
            </a:r>
            <a:endParaRPr sz="3000">
              <a:solidFill>
                <a:srgbClr val="000000"/>
              </a:solidFill>
            </a:endParaRPr>
          </a:p>
        </p:txBody>
      </p:sp>
      <p:sp>
        <p:nvSpPr>
          <p:cNvPr id="446" name="Google Shape;446;p39"/>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447" name="Google Shape;447;p39"/>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34</a:t>
            </a:fld>
            <a:endParaRPr/>
          </a:p>
        </p:txBody>
      </p:sp>
      <p:sp>
        <p:nvSpPr>
          <p:cNvPr id="448" name="Google Shape;448;p39"/>
          <p:cNvSpPr txBox="1"/>
          <p:nvPr/>
        </p:nvSpPr>
        <p:spPr>
          <a:xfrm>
            <a:off x="1600200" y="4632700"/>
            <a:ext cx="8929500" cy="1699500"/>
          </a:xfrm>
          <a:prstGeom prst="rect">
            <a:avLst/>
          </a:prstGeom>
          <a:noFill/>
          <a:ln>
            <a:noFill/>
          </a:ln>
        </p:spPr>
        <p:txBody>
          <a:bodyPr spcFirstLastPara="1" wrap="square" lIns="91425" tIns="45700" rIns="91425" bIns="45700" anchor="t" anchorCtr="0">
            <a:noAutofit/>
          </a:bodyPr>
          <a:lstStyle/>
          <a:p>
            <a:pPr marL="401637" marR="0" lvl="0" indent="-285750" algn="l" rtl="0">
              <a:lnSpc>
                <a:spcPct val="95000"/>
              </a:lnSpc>
              <a:spcBef>
                <a:spcPts val="0"/>
              </a:spcBef>
              <a:spcAft>
                <a:spcPts val="0"/>
              </a:spcAft>
              <a:buSzPts val="3000"/>
              <a:buFont typeface="Gill Sans"/>
              <a:buChar char="•"/>
            </a:pPr>
            <a:r>
              <a:rPr lang="en-US" sz="3000" i="0" u="none" strike="noStrike" cap="none">
                <a:latin typeface="Gill Sans"/>
                <a:ea typeface="Gill Sans"/>
                <a:cs typeface="Gill Sans"/>
                <a:sym typeface="Gill Sans"/>
              </a:rPr>
              <a:t>Certain recreational use permitted for residents age of 21+</a:t>
            </a:r>
            <a:endParaRPr sz="3000">
              <a:latin typeface="Gill Sans"/>
              <a:ea typeface="Gill Sans"/>
              <a:cs typeface="Gill Sans"/>
              <a:sym typeface="Gill Sans"/>
            </a:endParaRPr>
          </a:p>
          <a:p>
            <a:pPr marL="0" marR="0" lvl="0" indent="0" algn="l" rtl="0">
              <a:spcBef>
                <a:spcPts val="1200"/>
              </a:spcBef>
              <a:spcAft>
                <a:spcPts val="0"/>
              </a:spcAft>
              <a:buClr>
                <a:srgbClr val="29A2AD"/>
              </a:buClr>
              <a:buSzPts val="2300"/>
              <a:buFont typeface="Arial"/>
              <a:buNone/>
            </a:pPr>
            <a:r>
              <a:rPr lang="en-US" sz="3000" i="0" u="none" strike="noStrike" cap="none">
                <a:latin typeface="Gill Sans"/>
                <a:ea typeface="Gill Sans"/>
                <a:cs typeface="Gill Sans"/>
                <a:sym typeface="Gill Sans"/>
              </a:rPr>
              <a:t>D.C. </a:t>
            </a:r>
            <a:r>
              <a:rPr lang="en-US" sz="3000" i="0" u="none" strike="noStrike" cap="small">
                <a:latin typeface="Gill Sans"/>
                <a:ea typeface="Gill Sans"/>
                <a:cs typeface="Gill Sans"/>
                <a:sym typeface="Gill Sans"/>
              </a:rPr>
              <a:t>Code</a:t>
            </a:r>
            <a:r>
              <a:rPr lang="en-US" sz="3000" i="0" u="none" strike="noStrike" cap="none">
                <a:latin typeface="Gill Sans"/>
                <a:ea typeface="Gill Sans"/>
                <a:cs typeface="Gill Sans"/>
                <a:sym typeface="Gill Sans"/>
              </a:rPr>
              <a:t> § 48-904.01</a:t>
            </a:r>
            <a:endParaRPr sz="3000">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Google Shape;454;p40"/>
          <p:cNvSpPr txBox="1">
            <a:spLocks noGrp="1"/>
          </p:cNvSpPr>
          <p:nvPr>
            <p:ph type="title"/>
          </p:nvPr>
        </p:nvSpPr>
        <p:spPr>
          <a:xfrm>
            <a:off x="984738" y="451513"/>
            <a:ext cx="9077313" cy="653781"/>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chemeClr val="accent2"/>
              </a:buClr>
              <a:buSzPts val="2520"/>
              <a:buFont typeface="Gill Sans"/>
              <a:buNone/>
            </a:pPr>
            <a:r>
              <a:rPr lang="en-US" sz="3720">
                <a:solidFill>
                  <a:srgbClr val="000000"/>
                </a:solidFill>
              </a:rPr>
              <a:t>MARIJUANA USE: D.C.</a:t>
            </a:r>
            <a:endParaRPr sz="4000">
              <a:solidFill>
                <a:srgbClr val="000000"/>
              </a:solidFill>
            </a:endParaRPr>
          </a:p>
        </p:txBody>
      </p:sp>
      <p:sp>
        <p:nvSpPr>
          <p:cNvPr id="455" name="Google Shape;455;p40"/>
          <p:cNvSpPr txBox="1">
            <a:spLocks noGrp="1"/>
          </p:cNvSpPr>
          <p:nvPr>
            <p:ph type="body" idx="1"/>
          </p:nvPr>
        </p:nvSpPr>
        <p:spPr>
          <a:xfrm>
            <a:off x="984750" y="1274500"/>
            <a:ext cx="9393300" cy="4612500"/>
          </a:xfrm>
          <a:prstGeom prst="rect">
            <a:avLst/>
          </a:prstGeom>
          <a:noFill/>
          <a:ln>
            <a:noFill/>
          </a:ln>
        </p:spPr>
        <p:txBody>
          <a:bodyPr spcFirstLastPara="1" wrap="square" lIns="91425" tIns="45700" rIns="91425" bIns="45700" anchor="t" anchorCtr="0">
            <a:noAutofit/>
          </a:bodyPr>
          <a:lstStyle/>
          <a:p>
            <a:pPr marL="228600" lvl="0" indent="0" algn="l" rtl="0">
              <a:lnSpc>
                <a:spcPct val="95000"/>
              </a:lnSpc>
              <a:spcBef>
                <a:spcPts val="0"/>
              </a:spcBef>
              <a:spcAft>
                <a:spcPts val="0"/>
              </a:spcAft>
              <a:buNone/>
            </a:pPr>
            <a:r>
              <a:rPr lang="en-US" sz="3200" b="1"/>
              <a:t>DC Prohibition of Pre-Employment Marijuana Testing Act of 2015</a:t>
            </a:r>
            <a:endParaRPr sz="3200"/>
          </a:p>
          <a:p>
            <a:pPr marL="457200" lvl="0" indent="0" algn="l" rtl="0">
              <a:lnSpc>
                <a:spcPct val="95000"/>
              </a:lnSpc>
              <a:spcBef>
                <a:spcPts val="1000"/>
              </a:spcBef>
              <a:spcAft>
                <a:spcPts val="0"/>
              </a:spcAft>
              <a:buNone/>
            </a:pPr>
            <a:r>
              <a:rPr lang="en-US" sz="3200"/>
              <a:t>Prohibits employers from testing prospective employees prior to conditional offer</a:t>
            </a:r>
            <a:endParaRPr sz="3200"/>
          </a:p>
          <a:p>
            <a:pPr marL="457200" lvl="0" indent="0" algn="l" rtl="0">
              <a:lnSpc>
                <a:spcPct val="95000"/>
              </a:lnSpc>
              <a:spcBef>
                <a:spcPts val="1000"/>
              </a:spcBef>
              <a:spcAft>
                <a:spcPts val="0"/>
              </a:spcAft>
              <a:buNone/>
            </a:pPr>
            <a:r>
              <a:rPr lang="en-US" sz="3200"/>
              <a:t>After conditional offer, employer can require testing compliance with drug-free workplace policy</a:t>
            </a:r>
            <a:endParaRPr sz="3200"/>
          </a:p>
          <a:p>
            <a:pPr marL="457200" lvl="0" indent="0" algn="l" rtl="0">
              <a:lnSpc>
                <a:spcPct val="95000"/>
              </a:lnSpc>
              <a:spcBef>
                <a:spcPts val="1000"/>
              </a:spcBef>
              <a:spcAft>
                <a:spcPts val="0"/>
              </a:spcAft>
              <a:buNone/>
            </a:pPr>
            <a:r>
              <a:rPr lang="en-US" sz="3200">
                <a:solidFill>
                  <a:schemeClr val="dk1"/>
                </a:solidFill>
              </a:rPr>
              <a:t>No legal challenges to date to employer’s adverse action against employee using medical marijuana</a:t>
            </a:r>
            <a:endParaRPr sz="1900">
              <a:solidFill>
                <a:schemeClr val="dk1"/>
              </a:solidFill>
            </a:endParaRPr>
          </a:p>
          <a:p>
            <a:pPr marL="290512" lvl="0" indent="0" algn="l" rtl="0">
              <a:spcBef>
                <a:spcPts val="900"/>
              </a:spcBef>
              <a:spcAft>
                <a:spcPts val="0"/>
              </a:spcAft>
              <a:buNone/>
            </a:pPr>
            <a:r>
              <a:rPr lang="en-US" sz="2800">
                <a:solidFill>
                  <a:schemeClr val="dk1"/>
                </a:solidFill>
              </a:rPr>
              <a:t>D.C. </a:t>
            </a:r>
            <a:r>
              <a:rPr lang="en-US" sz="2800" cap="small">
                <a:solidFill>
                  <a:schemeClr val="dk1"/>
                </a:solidFill>
              </a:rPr>
              <a:t>Code</a:t>
            </a:r>
            <a:r>
              <a:rPr lang="en-US" sz="2800">
                <a:solidFill>
                  <a:schemeClr val="dk1"/>
                </a:solidFill>
              </a:rPr>
              <a:t> § 32-93</a:t>
            </a:r>
            <a:endParaRPr sz="3200"/>
          </a:p>
          <a:p>
            <a:pPr marL="747713" lvl="1" indent="-428561" algn="l" rtl="0">
              <a:lnSpc>
                <a:spcPct val="95000"/>
              </a:lnSpc>
              <a:spcBef>
                <a:spcPts val="1000"/>
              </a:spcBef>
              <a:spcAft>
                <a:spcPts val="0"/>
              </a:spcAft>
              <a:buSzPts val="2800"/>
              <a:buChar char="⮚"/>
            </a:pPr>
            <a:endParaRPr sz="2800"/>
          </a:p>
        </p:txBody>
      </p:sp>
      <p:sp>
        <p:nvSpPr>
          <p:cNvPr id="456" name="Google Shape;456;p40"/>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457" name="Google Shape;457;p40"/>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35</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p41"/>
          <p:cNvSpPr txBox="1">
            <a:spLocks noGrp="1"/>
          </p:cNvSpPr>
          <p:nvPr>
            <p:ph type="title"/>
          </p:nvPr>
        </p:nvSpPr>
        <p:spPr>
          <a:xfrm>
            <a:off x="1320026" y="281355"/>
            <a:ext cx="8961475" cy="82394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chemeClr val="accent2"/>
              </a:buClr>
              <a:buSzPts val="2800"/>
              <a:buFont typeface="Gill Sans"/>
              <a:buNone/>
            </a:pPr>
            <a:r>
              <a:rPr lang="en-US" sz="3700">
                <a:solidFill>
                  <a:srgbClr val="000000"/>
                </a:solidFill>
              </a:rPr>
              <a:t>MARIJUANA USE: MARYLAND</a:t>
            </a:r>
            <a:endParaRPr sz="3700">
              <a:solidFill>
                <a:srgbClr val="000000"/>
              </a:solidFill>
            </a:endParaRPr>
          </a:p>
        </p:txBody>
      </p:sp>
      <p:sp>
        <p:nvSpPr>
          <p:cNvPr id="463" name="Google Shape;463;p41"/>
          <p:cNvSpPr txBox="1">
            <a:spLocks noGrp="1"/>
          </p:cNvSpPr>
          <p:nvPr>
            <p:ph type="body" idx="1"/>
          </p:nvPr>
        </p:nvSpPr>
        <p:spPr>
          <a:xfrm>
            <a:off x="1320025" y="1287850"/>
            <a:ext cx="9219900" cy="5064300"/>
          </a:xfrm>
          <a:prstGeom prst="rect">
            <a:avLst/>
          </a:prstGeom>
          <a:noFill/>
          <a:ln>
            <a:noFill/>
          </a:ln>
        </p:spPr>
        <p:txBody>
          <a:bodyPr spcFirstLastPara="1" wrap="square" lIns="91425" tIns="45700" rIns="91425" bIns="45700" anchor="t" anchorCtr="0">
            <a:noAutofit/>
          </a:bodyPr>
          <a:lstStyle/>
          <a:p>
            <a:pPr marL="228600" lvl="0" indent="0" algn="l" rtl="0">
              <a:lnSpc>
                <a:spcPct val="100000"/>
              </a:lnSpc>
              <a:spcBef>
                <a:spcPts val="0"/>
              </a:spcBef>
              <a:spcAft>
                <a:spcPts val="0"/>
              </a:spcAft>
              <a:buNone/>
            </a:pPr>
            <a:r>
              <a:rPr lang="en-US" sz="3200" b="1">
                <a:solidFill>
                  <a:srgbClr val="000000"/>
                </a:solidFill>
              </a:rPr>
              <a:t>Maryland’s Medical Marijuana Law</a:t>
            </a:r>
            <a:endParaRPr sz="2000">
              <a:solidFill>
                <a:srgbClr val="000000"/>
              </a:solidFill>
            </a:endParaRPr>
          </a:p>
          <a:p>
            <a:pPr marL="0" lvl="0" indent="0" algn="l" rtl="0">
              <a:lnSpc>
                <a:spcPct val="96000"/>
              </a:lnSpc>
              <a:spcBef>
                <a:spcPts val="1000"/>
              </a:spcBef>
              <a:spcAft>
                <a:spcPts val="0"/>
              </a:spcAft>
              <a:buNone/>
            </a:pPr>
            <a:r>
              <a:rPr lang="en-US" sz="2900">
                <a:solidFill>
                  <a:srgbClr val="000000"/>
                </a:solidFill>
              </a:rPr>
              <a:t>Allows patients to receive medical marijuana recommendation from physician and to obtain state-issued Maryland Medical Marijuana Card</a:t>
            </a:r>
            <a:endParaRPr>
              <a:solidFill>
                <a:srgbClr val="000000"/>
              </a:solidFill>
            </a:endParaRPr>
          </a:p>
          <a:p>
            <a:pPr marL="0" lvl="0" indent="0" algn="l" rtl="0">
              <a:lnSpc>
                <a:spcPct val="96000"/>
              </a:lnSpc>
              <a:spcBef>
                <a:spcPts val="1000"/>
              </a:spcBef>
              <a:spcAft>
                <a:spcPts val="0"/>
              </a:spcAft>
              <a:buNone/>
            </a:pPr>
            <a:r>
              <a:rPr lang="en-US" sz="2900">
                <a:solidFill>
                  <a:srgbClr val="000000"/>
                </a:solidFill>
              </a:rPr>
              <a:t>Protects patients against criminal prosecution and civil fines</a:t>
            </a:r>
            <a:endParaRPr sz="1800">
              <a:solidFill>
                <a:srgbClr val="000000"/>
              </a:solidFill>
            </a:endParaRPr>
          </a:p>
          <a:p>
            <a:pPr marL="0" lvl="0" indent="0" algn="l" rtl="0">
              <a:lnSpc>
                <a:spcPct val="96000"/>
              </a:lnSpc>
              <a:spcBef>
                <a:spcPts val="1000"/>
              </a:spcBef>
              <a:spcAft>
                <a:spcPts val="0"/>
              </a:spcAft>
              <a:buNone/>
            </a:pPr>
            <a:r>
              <a:rPr lang="en-US" sz="2900">
                <a:solidFill>
                  <a:srgbClr val="000000"/>
                </a:solidFill>
              </a:rPr>
              <a:t>Silent on employer’s ability to enforce drug-free workplace policy, and does not contain anti-discrimination provision.</a:t>
            </a:r>
            <a:endParaRPr sz="1800">
              <a:solidFill>
                <a:srgbClr val="000000"/>
              </a:solidFill>
            </a:endParaRPr>
          </a:p>
          <a:p>
            <a:pPr marL="0" lvl="0" indent="0" algn="l" rtl="0">
              <a:lnSpc>
                <a:spcPct val="96000"/>
              </a:lnSpc>
              <a:spcBef>
                <a:spcPts val="1000"/>
              </a:spcBef>
              <a:spcAft>
                <a:spcPts val="0"/>
              </a:spcAft>
              <a:buNone/>
            </a:pPr>
            <a:endParaRPr sz="2600" cap="small">
              <a:solidFill>
                <a:srgbClr val="000000"/>
              </a:solidFill>
            </a:endParaRPr>
          </a:p>
          <a:p>
            <a:pPr marL="0" lvl="0" indent="0" algn="l" rtl="0">
              <a:lnSpc>
                <a:spcPct val="96000"/>
              </a:lnSpc>
              <a:spcBef>
                <a:spcPts val="1000"/>
              </a:spcBef>
              <a:spcAft>
                <a:spcPts val="0"/>
              </a:spcAft>
              <a:buNone/>
            </a:pPr>
            <a:r>
              <a:rPr lang="en-US" sz="2600" cap="small">
                <a:solidFill>
                  <a:srgbClr val="000000"/>
                </a:solidFill>
              </a:rPr>
              <a:t>Md. Code, Health – General</a:t>
            </a:r>
            <a:r>
              <a:rPr lang="en-US" sz="2600">
                <a:solidFill>
                  <a:srgbClr val="000000"/>
                </a:solidFill>
              </a:rPr>
              <a:t>, </a:t>
            </a:r>
            <a:r>
              <a:rPr lang="en-US" sz="2600" cap="small">
                <a:solidFill>
                  <a:srgbClr val="000000"/>
                </a:solidFill>
              </a:rPr>
              <a:t>§ 13-3301 et seq.</a:t>
            </a:r>
            <a:endParaRPr sz="2600" cap="small">
              <a:solidFill>
                <a:srgbClr val="000000"/>
              </a:solidFill>
            </a:endParaRPr>
          </a:p>
        </p:txBody>
      </p:sp>
      <p:sp>
        <p:nvSpPr>
          <p:cNvPr id="464" name="Google Shape;464;p4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465" name="Google Shape;465;p4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36</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69"/>
        <p:cNvGrpSpPr/>
        <p:nvPr/>
      </p:nvGrpSpPr>
      <p:grpSpPr>
        <a:xfrm>
          <a:off x="0" y="0"/>
          <a:ext cx="0" cy="0"/>
          <a:chOff x="0" y="0"/>
          <a:chExt cx="0" cy="0"/>
        </a:xfrm>
      </p:grpSpPr>
      <p:sp>
        <p:nvSpPr>
          <p:cNvPr id="470" name="Google Shape;470;p42"/>
          <p:cNvSpPr txBox="1">
            <a:spLocks noGrp="1"/>
          </p:cNvSpPr>
          <p:nvPr>
            <p:ph type="title"/>
          </p:nvPr>
        </p:nvSpPr>
        <p:spPr>
          <a:xfrm>
            <a:off x="1600200" y="364150"/>
            <a:ext cx="8454000" cy="11532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4680"/>
              <a:buFont typeface="Gill Sans"/>
              <a:buNone/>
            </a:pPr>
            <a:r>
              <a:rPr lang="en-US" sz="3700"/>
              <a:t>MARIJUANA USE: VIRGINIA</a:t>
            </a:r>
            <a:br>
              <a:rPr lang="en-US" sz="4680"/>
            </a:br>
            <a:endParaRPr sz="4680"/>
          </a:p>
        </p:txBody>
      </p:sp>
      <p:sp>
        <p:nvSpPr>
          <p:cNvPr id="471" name="Google Shape;471;p42"/>
          <p:cNvSpPr txBox="1">
            <a:spLocks noGrp="1"/>
          </p:cNvSpPr>
          <p:nvPr>
            <p:ph type="body" idx="1"/>
          </p:nvPr>
        </p:nvSpPr>
        <p:spPr>
          <a:xfrm>
            <a:off x="1142075" y="1835800"/>
            <a:ext cx="9475200" cy="4400400"/>
          </a:xfrm>
          <a:prstGeom prst="rect">
            <a:avLst/>
          </a:prstGeom>
          <a:noFill/>
          <a:ln>
            <a:noFill/>
          </a:ln>
        </p:spPr>
        <p:txBody>
          <a:bodyPr spcFirstLastPara="1" wrap="square" lIns="91425" tIns="45700" rIns="91425" bIns="45700" anchor="t" anchorCtr="0">
            <a:noAutofit/>
          </a:bodyPr>
          <a:lstStyle/>
          <a:p>
            <a:pPr marL="228600" lvl="0" indent="0" algn="l" rtl="0">
              <a:lnSpc>
                <a:spcPct val="100000"/>
              </a:lnSpc>
              <a:spcBef>
                <a:spcPts val="0"/>
              </a:spcBef>
              <a:spcAft>
                <a:spcPts val="0"/>
              </a:spcAft>
              <a:buNone/>
            </a:pPr>
            <a:r>
              <a:rPr lang="en-US" sz="2700"/>
              <a:t>Virginia doctors now have state authority to recommend medical cannabis as a treatment for </a:t>
            </a:r>
            <a:r>
              <a:rPr lang="en-US" sz="2700" i="1"/>
              <a:t>any</a:t>
            </a:r>
            <a:r>
              <a:rPr lang="en-US" sz="2700"/>
              <a:t> diagnosed condition or disease.  A 2018 bill, known as #LetDoctorsDecide, expanded Virginia law, which allowed only cannabis oil as a treatment for intractable epilepsy. </a:t>
            </a:r>
            <a:r>
              <a:rPr lang="en-US" sz="2700" i="1"/>
              <a:t>See Va. Code §</a:t>
            </a:r>
            <a:r>
              <a:rPr lang="en-US" sz="2700"/>
              <a:t> 18.2-251.1(2019) (cancer/glaucoma)</a:t>
            </a:r>
            <a:endParaRPr sz="2100"/>
          </a:p>
          <a:p>
            <a:pPr marL="228600" lvl="0" indent="-247650" algn="l" rtl="0">
              <a:lnSpc>
                <a:spcPct val="100000"/>
              </a:lnSpc>
              <a:spcBef>
                <a:spcPts val="1000"/>
              </a:spcBef>
              <a:spcAft>
                <a:spcPts val="0"/>
              </a:spcAft>
              <a:buSzPts val="2700"/>
              <a:buChar char="•"/>
            </a:pPr>
            <a:r>
              <a:rPr lang="en-US" sz="2700"/>
              <a:t>The law includes an affirmative defense for possession of medical cannabis to all patients that can be raised only during prosecution.</a:t>
            </a:r>
            <a:endParaRPr sz="2100"/>
          </a:p>
          <a:p>
            <a:pPr marL="228600" lvl="0" indent="-247650" algn="l" rtl="0">
              <a:lnSpc>
                <a:spcPct val="100000"/>
              </a:lnSpc>
              <a:spcBef>
                <a:spcPts val="1000"/>
              </a:spcBef>
              <a:spcAft>
                <a:spcPts val="0"/>
              </a:spcAft>
              <a:buSzPts val="2700"/>
              <a:buChar char="•"/>
            </a:pPr>
            <a:r>
              <a:rPr lang="en-US" sz="2700" i="1"/>
              <a:t>Va. Code </a:t>
            </a:r>
            <a:r>
              <a:rPr lang="en-US" sz="2700"/>
              <a:t>§ 18.2-250.1(A) &amp; (C) (2019) </a:t>
            </a:r>
            <a:endParaRPr sz="2100"/>
          </a:p>
          <a:p>
            <a:pPr marL="228600" lvl="0" indent="-101600" algn="l" rtl="0">
              <a:lnSpc>
                <a:spcPct val="100000"/>
              </a:lnSpc>
              <a:spcBef>
                <a:spcPts val="1000"/>
              </a:spcBef>
              <a:spcAft>
                <a:spcPts val="0"/>
              </a:spcAft>
              <a:buSzPts val="2000"/>
              <a:buNone/>
            </a:pPr>
            <a:endParaRPr sz="2000"/>
          </a:p>
        </p:txBody>
      </p:sp>
      <p:sp>
        <p:nvSpPr>
          <p:cNvPr id="472" name="Google Shape;472;p42"/>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473" name="Google Shape;473;p4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37</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77"/>
        <p:cNvGrpSpPr/>
        <p:nvPr/>
      </p:nvGrpSpPr>
      <p:grpSpPr>
        <a:xfrm>
          <a:off x="0" y="0"/>
          <a:ext cx="0" cy="0"/>
          <a:chOff x="0" y="0"/>
          <a:chExt cx="0" cy="0"/>
        </a:xfrm>
      </p:grpSpPr>
      <p:sp>
        <p:nvSpPr>
          <p:cNvPr id="478" name="Google Shape;478;p43"/>
          <p:cNvSpPr txBox="1">
            <a:spLocks noGrp="1"/>
          </p:cNvSpPr>
          <p:nvPr>
            <p:ph type="title"/>
          </p:nvPr>
        </p:nvSpPr>
        <p:spPr>
          <a:xfrm>
            <a:off x="1968161" y="317317"/>
            <a:ext cx="7729800" cy="11886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800"/>
              <a:t>MARIJUANA USE:  VIRGINIA</a:t>
            </a:r>
            <a:br>
              <a:rPr lang="en-US" sz="3800"/>
            </a:br>
            <a:r>
              <a:rPr lang="en-US" sz="3800"/>
              <a:t>2019 LEGISLATION</a:t>
            </a:r>
            <a:endParaRPr sz="3800"/>
          </a:p>
        </p:txBody>
      </p:sp>
      <p:sp>
        <p:nvSpPr>
          <p:cNvPr id="479" name="Google Shape;479;p43"/>
          <p:cNvSpPr txBox="1">
            <a:spLocks noGrp="1"/>
          </p:cNvSpPr>
          <p:nvPr>
            <p:ph type="body" idx="1"/>
          </p:nvPr>
        </p:nvSpPr>
        <p:spPr>
          <a:xfrm>
            <a:off x="1314950" y="1581475"/>
            <a:ext cx="9184500" cy="4636200"/>
          </a:xfrm>
          <a:prstGeom prst="rect">
            <a:avLst/>
          </a:prstGeom>
          <a:noFill/>
          <a:ln>
            <a:noFill/>
          </a:ln>
        </p:spPr>
        <p:txBody>
          <a:bodyPr spcFirstLastPara="1" wrap="square" lIns="91425" tIns="45700" rIns="91425" bIns="45700" anchor="t" anchorCtr="0">
            <a:normAutofit/>
          </a:bodyPr>
          <a:lstStyle/>
          <a:p>
            <a:pPr marL="228600" lvl="0" indent="-292100" algn="l" rtl="0">
              <a:lnSpc>
                <a:spcPct val="80000"/>
              </a:lnSpc>
              <a:spcBef>
                <a:spcPts val="0"/>
              </a:spcBef>
              <a:spcAft>
                <a:spcPts val="0"/>
              </a:spcAft>
              <a:buSzPts val="2665"/>
              <a:buChar char="•"/>
            </a:pPr>
            <a:r>
              <a:rPr lang="en-US" sz="2665"/>
              <a:t>Nurse practitioners and physician assistants who register with the Board of Pharmacy may now issue written certification for medical cannabis for patients. </a:t>
            </a:r>
            <a:endParaRPr sz="2800"/>
          </a:p>
          <a:p>
            <a:pPr marL="228600" lvl="0" indent="-279400" algn="l" rtl="0">
              <a:lnSpc>
                <a:spcPct val="80000"/>
              </a:lnSpc>
              <a:spcBef>
                <a:spcPts val="1000"/>
              </a:spcBef>
              <a:spcAft>
                <a:spcPts val="0"/>
              </a:spcAft>
              <a:buSzPts val="2465"/>
              <a:buChar char="•"/>
            </a:pPr>
            <a:r>
              <a:rPr lang="en-US" sz="2665"/>
              <a:t>Pharmaceutical Processors can dispense capsules, lozenges, lollipops, suppositories, as well as oil. </a:t>
            </a:r>
            <a:r>
              <a:rPr lang="en-US" sz="2600" i="1"/>
              <a:t>Va. Code </a:t>
            </a:r>
            <a:r>
              <a:rPr lang="en-US" sz="2665"/>
              <a:t>§ 54.1-3442.5. </a:t>
            </a:r>
            <a:r>
              <a:rPr lang="en-US" sz="2665" i="1"/>
              <a:t>et seq.</a:t>
            </a:r>
            <a:endParaRPr sz="2665"/>
          </a:p>
          <a:p>
            <a:pPr marL="228600" lvl="0" indent="-279400" algn="l" rtl="0">
              <a:lnSpc>
                <a:spcPct val="80000"/>
              </a:lnSpc>
              <a:spcBef>
                <a:spcPts val="1000"/>
              </a:spcBef>
              <a:spcAft>
                <a:spcPts val="0"/>
              </a:spcAft>
              <a:buSzPts val="2465"/>
              <a:buChar char="•"/>
            </a:pPr>
            <a:r>
              <a:rPr lang="en-US" sz="2665"/>
              <a:t>Registered agents for those unable to pick up or receive delivery of their medical cannabis (such as patients in hospice). </a:t>
            </a:r>
            <a:r>
              <a:rPr lang="en-US" sz="2600" i="1"/>
              <a:t>Va. Code </a:t>
            </a:r>
            <a:r>
              <a:rPr lang="en-US" sz="2665"/>
              <a:t>§ 18.2-250.1(C) (2019)</a:t>
            </a:r>
            <a:endParaRPr sz="2800"/>
          </a:p>
          <a:p>
            <a:pPr marL="228600" lvl="0" indent="-279400" algn="l" rtl="0">
              <a:lnSpc>
                <a:spcPct val="80000"/>
              </a:lnSpc>
              <a:spcBef>
                <a:spcPts val="1000"/>
              </a:spcBef>
              <a:spcAft>
                <a:spcPts val="0"/>
              </a:spcAft>
              <a:buSzPts val="2465"/>
              <a:buChar char="•"/>
            </a:pPr>
            <a:r>
              <a:rPr lang="en-US" sz="2665"/>
              <a:t>Virginia is the fourth state to allow school health care providers to administer medical cannabis to registered patients just as they would any other medication. </a:t>
            </a:r>
            <a:r>
              <a:rPr lang="en-US" sz="2600" i="1"/>
              <a:t>Va. Code </a:t>
            </a:r>
            <a:r>
              <a:rPr lang="en-US" sz="2665"/>
              <a:t>§ 18.2-251.1:1 (2019).</a:t>
            </a:r>
            <a:endParaRPr sz="2800"/>
          </a:p>
          <a:p>
            <a:pPr marL="228600" lvl="0" indent="-122872" algn="l" rtl="0">
              <a:lnSpc>
                <a:spcPct val="80000"/>
              </a:lnSpc>
              <a:spcBef>
                <a:spcPts val="1000"/>
              </a:spcBef>
              <a:spcAft>
                <a:spcPts val="0"/>
              </a:spcAft>
              <a:buSzPts val="1665"/>
              <a:buNone/>
            </a:pPr>
            <a:endParaRPr sz="1665"/>
          </a:p>
        </p:txBody>
      </p:sp>
      <p:sp>
        <p:nvSpPr>
          <p:cNvPr id="480" name="Google Shape;480;p43"/>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481" name="Google Shape;481;p4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38</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85"/>
        <p:cNvGrpSpPr/>
        <p:nvPr/>
      </p:nvGrpSpPr>
      <p:grpSpPr>
        <a:xfrm>
          <a:off x="0" y="0"/>
          <a:ext cx="0" cy="0"/>
          <a:chOff x="0" y="0"/>
          <a:chExt cx="0" cy="0"/>
        </a:xfrm>
      </p:grpSpPr>
      <p:sp>
        <p:nvSpPr>
          <p:cNvPr id="486" name="Google Shape;486;p44"/>
          <p:cNvSpPr txBox="1">
            <a:spLocks noGrp="1"/>
          </p:cNvSpPr>
          <p:nvPr>
            <p:ph type="title"/>
          </p:nvPr>
        </p:nvSpPr>
        <p:spPr>
          <a:xfrm>
            <a:off x="1982550" y="546199"/>
            <a:ext cx="7978500" cy="10521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400"/>
              <a:t>MARIJUANA USE:  VIRGINIA</a:t>
            </a:r>
            <a:br>
              <a:rPr lang="en-US" sz="3400"/>
            </a:br>
            <a:r>
              <a:rPr lang="en-US" sz="3800"/>
              <a:t>EMPLOYEE BEWARE</a:t>
            </a:r>
            <a:endParaRPr sz="3400"/>
          </a:p>
        </p:txBody>
      </p:sp>
      <p:sp>
        <p:nvSpPr>
          <p:cNvPr id="487" name="Google Shape;487;p44"/>
          <p:cNvSpPr txBox="1">
            <a:spLocks noGrp="1"/>
          </p:cNvSpPr>
          <p:nvPr>
            <p:ph type="body" idx="1"/>
          </p:nvPr>
        </p:nvSpPr>
        <p:spPr>
          <a:xfrm>
            <a:off x="1476800" y="1598300"/>
            <a:ext cx="9282000" cy="4389600"/>
          </a:xfrm>
          <a:prstGeom prst="rect">
            <a:avLst/>
          </a:prstGeom>
          <a:noFill/>
          <a:ln>
            <a:noFill/>
          </a:ln>
        </p:spPr>
        <p:txBody>
          <a:bodyPr spcFirstLastPara="1" wrap="square" lIns="91425" tIns="45700" rIns="91425" bIns="45700" anchor="t" anchorCtr="0">
            <a:normAutofit/>
          </a:bodyPr>
          <a:lstStyle/>
          <a:p>
            <a:pPr marL="228600" lvl="0" indent="-122872" algn="l" rtl="0">
              <a:lnSpc>
                <a:spcPct val="100000"/>
              </a:lnSpc>
              <a:spcBef>
                <a:spcPts val="0"/>
              </a:spcBef>
              <a:spcAft>
                <a:spcPts val="0"/>
              </a:spcAft>
              <a:buSzPts val="1665"/>
              <a:buNone/>
            </a:pPr>
            <a:endParaRPr sz="1665"/>
          </a:p>
          <a:p>
            <a:pPr marL="228600" lvl="0" indent="-298450" algn="l" rtl="0">
              <a:lnSpc>
                <a:spcPct val="100000"/>
              </a:lnSpc>
              <a:spcBef>
                <a:spcPts val="1000"/>
              </a:spcBef>
              <a:spcAft>
                <a:spcPts val="0"/>
              </a:spcAft>
              <a:buSzPts val="3690"/>
              <a:buChar char="•"/>
            </a:pPr>
            <a:r>
              <a:rPr lang="en-US" sz="3690"/>
              <a:t>Virginia law provides limited employee protection for using cannabis.</a:t>
            </a:r>
            <a:endParaRPr sz="3690"/>
          </a:p>
          <a:p>
            <a:pPr marL="228600" lvl="0" indent="-298450" algn="l" rtl="0">
              <a:lnSpc>
                <a:spcPct val="100000"/>
              </a:lnSpc>
              <a:spcBef>
                <a:spcPts val="1000"/>
              </a:spcBef>
              <a:spcAft>
                <a:spcPts val="0"/>
              </a:spcAft>
              <a:buSzPts val="3690"/>
              <a:buChar char="•"/>
            </a:pPr>
            <a:r>
              <a:rPr lang="en-US" sz="3690"/>
              <a:t>Hemp-based CBD oil is lawful under both federal and state law.</a:t>
            </a:r>
            <a:endParaRPr sz="3690"/>
          </a:p>
          <a:p>
            <a:pPr marL="228600" lvl="0" indent="-254000" algn="l" rtl="0">
              <a:lnSpc>
                <a:spcPct val="100000"/>
              </a:lnSpc>
              <a:spcBef>
                <a:spcPts val="1000"/>
              </a:spcBef>
              <a:spcAft>
                <a:spcPts val="0"/>
              </a:spcAft>
              <a:buSzPts val="2990"/>
              <a:buChar char="•"/>
            </a:pPr>
            <a:r>
              <a:rPr lang="en-US" sz="3690"/>
              <a:t>May get a false positive on a drug test due to THC; like poppy seeds</a:t>
            </a:r>
            <a:r>
              <a:rPr lang="en-US" sz="2990"/>
              <a:t>.</a:t>
            </a:r>
            <a:endParaRPr sz="2990"/>
          </a:p>
          <a:p>
            <a:pPr marL="228600" lvl="0" indent="-254000" algn="l" rtl="0">
              <a:lnSpc>
                <a:spcPct val="100000"/>
              </a:lnSpc>
              <a:spcBef>
                <a:spcPts val="1000"/>
              </a:spcBef>
              <a:spcAft>
                <a:spcPts val="0"/>
              </a:spcAft>
              <a:buSzPts val="2990"/>
              <a:buChar char="•"/>
            </a:pPr>
            <a:endParaRPr sz="2990"/>
          </a:p>
        </p:txBody>
      </p:sp>
      <p:sp>
        <p:nvSpPr>
          <p:cNvPr id="488" name="Google Shape;488;p44"/>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489" name="Google Shape;489;p44"/>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39</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4"/>
        <p:cNvGrpSpPr/>
        <p:nvPr/>
      </p:nvGrpSpPr>
      <p:grpSpPr>
        <a:xfrm>
          <a:off x="0" y="0"/>
          <a:ext cx="0" cy="0"/>
          <a:chOff x="0" y="0"/>
          <a:chExt cx="0" cy="0"/>
        </a:xfrm>
      </p:grpSpPr>
      <p:sp>
        <p:nvSpPr>
          <p:cNvPr id="135" name="Google Shape;135;g99320b995b_0_8"/>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36" name="Google Shape;136;g99320b995b_0_8"/>
          <p:cNvSpPr/>
          <p:nvPr/>
        </p:nvSpPr>
        <p:spPr>
          <a:xfrm>
            <a:off x="1249680" y="1248156"/>
            <a:ext cx="9692700" cy="43617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37" name="Google Shape;137;g99320b995b_0_8"/>
          <p:cNvSpPr/>
          <p:nvPr/>
        </p:nvSpPr>
        <p:spPr>
          <a:xfrm>
            <a:off x="1062228" y="1060704"/>
            <a:ext cx="10067400" cy="4736700"/>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38" name="Google Shape;138;g99320b995b_0_8"/>
          <p:cNvSpPr txBox="1">
            <a:spLocks noGrp="1"/>
          </p:cNvSpPr>
          <p:nvPr>
            <p:ph type="title"/>
          </p:nvPr>
        </p:nvSpPr>
        <p:spPr>
          <a:xfrm>
            <a:off x="2231136" y="467418"/>
            <a:ext cx="7729800" cy="11886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en-US" sz="3200"/>
              <a:t>POLITICAL ACTIVITY</a:t>
            </a:r>
            <a:endParaRPr sz="3200"/>
          </a:p>
        </p:txBody>
      </p:sp>
      <p:sp>
        <p:nvSpPr>
          <p:cNvPr id="139" name="Google Shape;139;g99320b995b_0_8"/>
          <p:cNvSpPr/>
          <p:nvPr/>
        </p:nvSpPr>
        <p:spPr>
          <a:xfrm>
            <a:off x="1456575" y="1656025"/>
            <a:ext cx="9486000" cy="38466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r>
              <a:rPr lang="en-US" sz="2400">
                <a:solidFill>
                  <a:schemeClr val="dk1"/>
                </a:solidFill>
                <a:latin typeface="Gill Sans"/>
                <a:ea typeface="Gill Sans"/>
                <a:cs typeface="Gill Sans"/>
                <a:sym typeface="Gill Sans"/>
              </a:rPr>
              <a:t>The DC Human Rights Act defines “political affiliation” as “the state of belonging to or endorsing any political party.”  DC Code §2-1402.02(25)</a:t>
            </a:r>
            <a:endParaRPr sz="800">
              <a:solidFill>
                <a:schemeClr val="dk1"/>
              </a:solidFill>
            </a:endParaRPr>
          </a:p>
          <a:p>
            <a:pPr marL="0" lvl="0" indent="0" algn="just" rtl="0">
              <a:lnSpc>
                <a:spcPct val="90000"/>
              </a:lnSpc>
              <a:spcBef>
                <a:spcPts val="600"/>
              </a:spcBef>
              <a:spcAft>
                <a:spcPts val="0"/>
              </a:spcAft>
              <a:buNone/>
            </a:pPr>
            <a:r>
              <a:rPr lang="en-US" sz="2400">
                <a:solidFill>
                  <a:schemeClr val="dk1"/>
                </a:solidFill>
                <a:latin typeface="Gill Sans"/>
                <a:ea typeface="Gill Sans"/>
                <a:cs typeface="Gill Sans"/>
                <a:sym typeface="Gill Sans"/>
              </a:rPr>
              <a:t>In </a:t>
            </a:r>
            <a:r>
              <a:rPr lang="en-US" sz="2400" i="1">
                <a:solidFill>
                  <a:schemeClr val="dk1"/>
                </a:solidFill>
                <a:latin typeface="Gill Sans"/>
                <a:ea typeface="Gill Sans"/>
                <a:cs typeface="Gill Sans"/>
                <a:sym typeface="Gill Sans"/>
              </a:rPr>
              <a:t>Blogett v. University Club</a:t>
            </a:r>
            <a:r>
              <a:rPr lang="en-US" sz="2400">
                <a:solidFill>
                  <a:schemeClr val="dk1"/>
                </a:solidFill>
                <a:latin typeface="Gill Sans"/>
                <a:ea typeface="Gill Sans"/>
                <a:cs typeface="Gill Sans"/>
                <a:sym typeface="Gill Sans"/>
              </a:rPr>
              <a:t>, 930 A.2d 210 (2007), the plaintiff claimed he was expelled from a private social club because he was affiliated with the National Alliance.  </a:t>
            </a:r>
            <a:r>
              <a:rPr lang="en-US" sz="2400">
                <a:solidFill>
                  <a:srgbClr val="3D3D3D"/>
                </a:solidFill>
                <a:highlight>
                  <a:schemeClr val="lt1"/>
                </a:highlight>
                <a:latin typeface="Gill Sans"/>
                <a:ea typeface="Gill Sans"/>
                <a:cs typeface="Gill Sans"/>
                <a:sym typeface="Gill Sans"/>
              </a:rPr>
              <a:t>Even though the court allowed that Blodgett may have been dismissed “based on his affiliation with the National Alliance, it observed that a plaintiff cannot satisfy the statute's definition of “</a:t>
            </a:r>
            <a:r>
              <a:rPr lang="en-US" sz="2400">
                <a:solidFill>
                  <a:srgbClr val="3D3D3D"/>
                </a:solidFill>
                <a:latin typeface="Gill Sans"/>
                <a:ea typeface="Gill Sans"/>
                <a:cs typeface="Gill Sans"/>
                <a:sym typeface="Gill Sans"/>
              </a:rPr>
              <a:t>political</a:t>
            </a:r>
            <a:r>
              <a:rPr lang="en-US" sz="2400">
                <a:solidFill>
                  <a:srgbClr val="3D3D3D"/>
                </a:solidFill>
                <a:highlight>
                  <a:schemeClr val="lt1"/>
                </a:highlight>
                <a:latin typeface="Gill Sans"/>
                <a:ea typeface="Gill Sans"/>
                <a:cs typeface="Gill Sans"/>
                <a:sym typeface="Gill Sans"/>
              </a:rPr>
              <a:t> </a:t>
            </a:r>
            <a:r>
              <a:rPr lang="en-US" sz="2400">
                <a:solidFill>
                  <a:srgbClr val="3D3D3D"/>
                </a:solidFill>
                <a:latin typeface="Gill Sans"/>
                <a:ea typeface="Gill Sans"/>
                <a:cs typeface="Gill Sans"/>
                <a:sym typeface="Gill Sans"/>
              </a:rPr>
              <a:t>affiliation</a:t>
            </a:r>
            <a:r>
              <a:rPr lang="en-US" sz="2400">
                <a:solidFill>
                  <a:srgbClr val="3D3D3D"/>
                </a:solidFill>
                <a:highlight>
                  <a:schemeClr val="lt1"/>
                </a:highlight>
                <a:latin typeface="Gill Sans"/>
                <a:ea typeface="Gill Sans"/>
                <a:cs typeface="Gill Sans"/>
                <a:sym typeface="Gill Sans"/>
              </a:rPr>
              <a:t>” by asserting discrimination for “political reasons” or “politics generally,” and it found no evidence that Blodgett's group was a political party “under any ordinary sense and with the meaning commonly attributed to that term.</a:t>
            </a:r>
            <a:r>
              <a:rPr lang="en-US" sz="2400">
                <a:solidFill>
                  <a:schemeClr val="dk1"/>
                </a:solidFill>
                <a:latin typeface="Gill Sans"/>
                <a:ea typeface="Gill Sans"/>
                <a:cs typeface="Gill Sans"/>
                <a:sym typeface="Gill Sans"/>
              </a:rPr>
              <a:t>Thus, he was not protected by the law.</a:t>
            </a:r>
            <a:endParaRPr sz="2400">
              <a:solidFill>
                <a:schemeClr val="dk1"/>
              </a:solidFill>
              <a:latin typeface="Gill Sans"/>
              <a:ea typeface="Gill Sans"/>
              <a:cs typeface="Gill Sans"/>
              <a:sym typeface="Gill Sans"/>
            </a:endParaRPr>
          </a:p>
          <a:p>
            <a:pPr marL="457200" lvl="0" indent="-342900" algn="just" rtl="0">
              <a:lnSpc>
                <a:spcPct val="90000"/>
              </a:lnSpc>
              <a:spcBef>
                <a:spcPts val="600"/>
              </a:spcBef>
              <a:spcAft>
                <a:spcPts val="0"/>
              </a:spcAft>
              <a:buClr>
                <a:schemeClr val="accent2"/>
              </a:buClr>
              <a:buSzPts val="1800"/>
              <a:buChar char="•"/>
            </a:pPr>
            <a:endParaRPr sz="1600" i="1">
              <a:solidFill>
                <a:schemeClr val="dk1"/>
              </a:solidFill>
              <a:latin typeface="Gill Sans"/>
              <a:ea typeface="Gill Sans"/>
              <a:cs typeface="Gill Sans"/>
              <a:sym typeface="Gill Sans"/>
            </a:endParaRPr>
          </a:p>
          <a:p>
            <a:pPr marL="0" marR="0" lvl="0" indent="0" algn="l" rtl="0">
              <a:lnSpc>
                <a:spcPct val="90000"/>
              </a:lnSpc>
              <a:spcBef>
                <a:spcPts val="0"/>
              </a:spcBef>
              <a:spcAft>
                <a:spcPts val="0"/>
              </a:spcAft>
              <a:buClr>
                <a:srgbClr val="404040"/>
              </a:buClr>
              <a:buSzPts val="1800"/>
              <a:buFont typeface="Gill Sans"/>
              <a:buChar char="•"/>
            </a:pPr>
            <a:endParaRPr sz="1800">
              <a:solidFill>
                <a:srgbClr val="404040"/>
              </a:solidFill>
              <a:latin typeface="Gill Sans"/>
              <a:ea typeface="Gill Sans"/>
              <a:cs typeface="Gill Sans"/>
              <a:sym typeface="Gill Sans"/>
            </a:endParaRPr>
          </a:p>
          <a:p>
            <a:pPr marL="0" marR="0" lvl="0" indent="114300" algn="l" rtl="0">
              <a:lnSpc>
                <a:spcPct val="90000"/>
              </a:lnSpc>
              <a:spcBef>
                <a:spcPts val="1000"/>
              </a:spcBef>
              <a:spcAft>
                <a:spcPts val="0"/>
              </a:spcAft>
              <a:buClr>
                <a:schemeClr val="accent2"/>
              </a:buClr>
              <a:buSzPts val="1800"/>
              <a:buFont typeface="Arial"/>
              <a:buNone/>
            </a:pPr>
            <a:endParaRPr sz="1800" b="0" i="0" u="none" strike="noStrike" cap="none">
              <a:solidFill>
                <a:srgbClr val="404040"/>
              </a:solidFill>
              <a:latin typeface="Gill Sans"/>
              <a:ea typeface="Gill Sans"/>
              <a:cs typeface="Gill Sans"/>
              <a:sym typeface="Gill Sans"/>
            </a:endParaRPr>
          </a:p>
          <a:p>
            <a:pPr marL="0" marR="0" lvl="0" indent="114300" algn="l" rtl="0">
              <a:lnSpc>
                <a:spcPct val="90000"/>
              </a:lnSpc>
              <a:spcBef>
                <a:spcPts val="1000"/>
              </a:spcBef>
              <a:spcAft>
                <a:spcPts val="0"/>
              </a:spcAft>
              <a:buClr>
                <a:schemeClr val="accent2"/>
              </a:buClr>
              <a:buSzPts val="1800"/>
              <a:buFont typeface="Arial"/>
              <a:buNone/>
            </a:pPr>
            <a:endParaRPr sz="1800" b="0" i="0" u="none" strike="noStrike" cap="none">
              <a:solidFill>
                <a:srgbClr val="404040"/>
              </a:solidFill>
              <a:latin typeface="Gill Sans"/>
              <a:ea typeface="Gill Sans"/>
              <a:cs typeface="Gill Sans"/>
              <a:sym typeface="Gill Sans"/>
            </a:endParaRPr>
          </a:p>
          <a:p>
            <a:pPr marL="0" marR="0" lvl="0" indent="114300" algn="l" rtl="0">
              <a:lnSpc>
                <a:spcPct val="90000"/>
              </a:lnSpc>
              <a:spcBef>
                <a:spcPts val="1000"/>
              </a:spcBef>
              <a:spcAft>
                <a:spcPts val="0"/>
              </a:spcAft>
              <a:buClr>
                <a:schemeClr val="accent2"/>
              </a:buClr>
              <a:buSzPts val="1800"/>
              <a:buFont typeface="Arial"/>
              <a:buNone/>
            </a:pPr>
            <a:endParaRPr sz="1800" b="0" i="0" u="none" strike="noStrike" cap="none">
              <a:solidFill>
                <a:srgbClr val="404040"/>
              </a:solidFill>
              <a:latin typeface="Gill Sans"/>
              <a:ea typeface="Gill Sans"/>
              <a:cs typeface="Gill Sans"/>
              <a:sym typeface="Gill Sans"/>
            </a:endParaRPr>
          </a:p>
        </p:txBody>
      </p:sp>
      <p:sp>
        <p:nvSpPr>
          <p:cNvPr id="140" name="Google Shape;140;g99320b995b_0_8"/>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solidFill>
                  <a:srgbClr val="FFFFFF"/>
                </a:solidFill>
              </a:rPr>
              <a:t>DC BAR | September 24, 2020</a:t>
            </a:r>
            <a:endParaRPr/>
          </a:p>
        </p:txBody>
      </p:sp>
      <p:sp>
        <p:nvSpPr>
          <p:cNvPr id="141" name="Google Shape;141;g99320b995b_0_8"/>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4</a:t>
            </a:fld>
            <a:endParaRPr>
              <a:solidFill>
                <a:srgbClr val="FFFFFF"/>
              </a:solidFill>
              <a:latin typeface="Gill Sans"/>
              <a:ea typeface="Gill Sans"/>
              <a:cs typeface="Gill Sans"/>
              <a:sym typeface="Gill San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Google Shape;494;p45"/>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400"/>
              <a:t>MARIJUANA USE:  VIRGINIA</a:t>
            </a:r>
            <a:br>
              <a:rPr lang="en-US" sz="3400"/>
            </a:br>
            <a:r>
              <a:rPr lang="en-US" sz="3400"/>
              <a:t>Decriminalization and Job Applicants</a:t>
            </a:r>
            <a:endParaRPr sz="3400"/>
          </a:p>
        </p:txBody>
      </p:sp>
      <p:sp>
        <p:nvSpPr>
          <p:cNvPr id="495" name="Google Shape;495;p45"/>
          <p:cNvSpPr txBox="1">
            <a:spLocks noGrp="1"/>
          </p:cNvSpPr>
          <p:nvPr>
            <p:ph type="body" idx="1"/>
          </p:nvPr>
        </p:nvSpPr>
        <p:spPr>
          <a:xfrm>
            <a:off x="1600200" y="2245550"/>
            <a:ext cx="9263400" cy="3882300"/>
          </a:xfrm>
          <a:prstGeom prst="rect">
            <a:avLst/>
          </a:prstGeom>
          <a:noFill/>
          <a:ln>
            <a:noFill/>
          </a:ln>
        </p:spPr>
        <p:txBody>
          <a:bodyPr spcFirstLastPara="1" wrap="square" lIns="91425" tIns="45700" rIns="91425" bIns="45700" anchor="t" anchorCtr="0">
            <a:normAutofit/>
          </a:bodyPr>
          <a:lstStyle/>
          <a:p>
            <a:pPr marL="228600" lvl="0" indent="0" algn="l" rtl="0">
              <a:lnSpc>
                <a:spcPct val="80000"/>
              </a:lnSpc>
              <a:spcBef>
                <a:spcPts val="0"/>
              </a:spcBef>
              <a:spcAft>
                <a:spcPts val="0"/>
              </a:spcAft>
              <a:buNone/>
            </a:pPr>
            <a:endParaRPr sz="2600"/>
          </a:p>
          <a:p>
            <a:pPr marL="228600" lvl="0" indent="-304800" algn="l" rtl="0">
              <a:lnSpc>
                <a:spcPct val="80000"/>
              </a:lnSpc>
              <a:spcBef>
                <a:spcPts val="1000"/>
              </a:spcBef>
              <a:spcAft>
                <a:spcPts val="0"/>
              </a:spcAft>
              <a:buSzPts val="2865"/>
              <a:buChar char="•"/>
            </a:pPr>
            <a:r>
              <a:rPr lang="en-US" sz="2865">
                <a:solidFill>
                  <a:schemeClr val="dk1"/>
                </a:solidFill>
              </a:rPr>
              <a:t>Beginning July 1, 2020, possession of 1 ounce or less of marijuana is no longer a crime; punishable by a $25 fine.</a:t>
            </a:r>
            <a:endParaRPr sz="2865">
              <a:solidFill>
                <a:schemeClr val="dk1"/>
              </a:solidFill>
            </a:endParaRPr>
          </a:p>
          <a:p>
            <a:pPr marL="228600" lvl="0" indent="-304800" algn="l" rtl="0">
              <a:lnSpc>
                <a:spcPct val="80000"/>
              </a:lnSpc>
              <a:spcBef>
                <a:spcPts val="1000"/>
              </a:spcBef>
              <a:spcAft>
                <a:spcPts val="0"/>
              </a:spcAft>
              <a:buSzPts val="2865"/>
              <a:buChar char="•"/>
            </a:pPr>
            <a:r>
              <a:rPr lang="en-US" sz="2865">
                <a:solidFill>
                  <a:schemeClr val="dk1"/>
                </a:solidFill>
              </a:rPr>
              <a:t>Employers may not require job applicants to disclose arrest, charge, or conviction for simple possession of marijuana.</a:t>
            </a:r>
            <a:endParaRPr sz="2865">
              <a:solidFill>
                <a:schemeClr val="dk1"/>
              </a:solidFill>
            </a:endParaRPr>
          </a:p>
          <a:p>
            <a:pPr marL="228600" lvl="0" indent="-304800" algn="l" rtl="0">
              <a:lnSpc>
                <a:spcPct val="80000"/>
              </a:lnSpc>
              <a:spcBef>
                <a:spcPts val="1000"/>
              </a:spcBef>
              <a:spcAft>
                <a:spcPts val="0"/>
              </a:spcAft>
              <a:buClr>
                <a:schemeClr val="dk1"/>
              </a:buClr>
              <a:buSzPts val="2865"/>
              <a:buChar char="•"/>
            </a:pPr>
            <a:r>
              <a:rPr lang="en-US" sz="2865">
                <a:solidFill>
                  <a:schemeClr val="dk1"/>
                </a:solidFill>
              </a:rPr>
              <a:t>No other employment related protections for Virginia employees who use marijuana.</a:t>
            </a:r>
            <a:endParaRPr sz="2865">
              <a:solidFill>
                <a:schemeClr val="dk1"/>
              </a:solidFill>
            </a:endParaRPr>
          </a:p>
          <a:p>
            <a:pPr marL="228600" lvl="0" indent="-304800" algn="l" rtl="0">
              <a:lnSpc>
                <a:spcPct val="80000"/>
              </a:lnSpc>
              <a:spcBef>
                <a:spcPts val="1000"/>
              </a:spcBef>
              <a:spcAft>
                <a:spcPts val="0"/>
              </a:spcAft>
              <a:buClr>
                <a:schemeClr val="dk1"/>
              </a:buClr>
              <a:buSzPts val="2865"/>
              <a:buChar char="•"/>
            </a:pPr>
            <a:r>
              <a:rPr lang="en-US" sz="2865">
                <a:solidFill>
                  <a:schemeClr val="dk1"/>
                </a:solidFill>
              </a:rPr>
              <a:t>Employers in Virginia (and DC and MD) may continue to have zero tolerance policies for marijuana use.</a:t>
            </a:r>
            <a:endParaRPr sz="2865">
              <a:solidFill>
                <a:schemeClr val="dk1"/>
              </a:solidFill>
            </a:endParaRPr>
          </a:p>
          <a:p>
            <a:pPr marL="0" lvl="0" indent="0" algn="l" rtl="0">
              <a:lnSpc>
                <a:spcPct val="80000"/>
              </a:lnSpc>
              <a:spcBef>
                <a:spcPts val="1000"/>
              </a:spcBef>
              <a:spcAft>
                <a:spcPts val="0"/>
              </a:spcAft>
              <a:buSzPts val="1665"/>
              <a:buNone/>
            </a:pPr>
            <a:br>
              <a:rPr lang="en-US" sz="1665"/>
            </a:br>
            <a:endParaRPr sz="1665"/>
          </a:p>
        </p:txBody>
      </p:sp>
      <p:sp>
        <p:nvSpPr>
          <p:cNvPr id="496" name="Google Shape;496;p45"/>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497" name="Google Shape;497;p45"/>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40</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1"/>
        <p:cNvGrpSpPr/>
        <p:nvPr/>
      </p:nvGrpSpPr>
      <p:grpSpPr>
        <a:xfrm>
          <a:off x="0" y="0"/>
          <a:ext cx="0" cy="0"/>
          <a:chOff x="0" y="0"/>
          <a:chExt cx="0" cy="0"/>
        </a:xfrm>
      </p:grpSpPr>
      <p:sp>
        <p:nvSpPr>
          <p:cNvPr id="502" name="Google Shape;502;p46"/>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03" name="Google Shape;503;p46"/>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04" name="Google Shape;504;p46"/>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05" name="Google Shape;505;p46"/>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a:t>INTERACTION WITH FEDERAL LAW</a:t>
            </a:r>
            <a:endParaRPr/>
          </a:p>
        </p:txBody>
      </p:sp>
      <p:sp>
        <p:nvSpPr>
          <p:cNvPr id="506" name="Google Shape;506;p46"/>
          <p:cNvSpPr txBox="1">
            <a:spLocks noGrp="1"/>
          </p:cNvSpPr>
          <p:nvPr>
            <p:ph type="body" idx="1"/>
          </p:nvPr>
        </p:nvSpPr>
        <p:spPr>
          <a:xfrm>
            <a:off x="1699325" y="1800475"/>
            <a:ext cx="8759700" cy="3661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US" sz="2400" b="1">
                <a:solidFill>
                  <a:srgbClr val="404040"/>
                </a:solidFill>
              </a:rPr>
              <a:t>Americans with Disabilities Act </a:t>
            </a:r>
            <a:endParaRPr sz="2400" b="1">
              <a:solidFill>
                <a:srgbClr val="404040"/>
              </a:solidFill>
            </a:endParaRPr>
          </a:p>
          <a:p>
            <a:pPr marL="228600" lvl="0" indent="-279400" algn="l" rtl="0">
              <a:lnSpc>
                <a:spcPct val="100000"/>
              </a:lnSpc>
              <a:spcBef>
                <a:spcPts val="1600"/>
              </a:spcBef>
              <a:spcAft>
                <a:spcPts val="0"/>
              </a:spcAft>
              <a:buClr>
                <a:srgbClr val="404040"/>
              </a:buClr>
              <a:buSzPts val="2600"/>
              <a:buChar char="•"/>
            </a:pPr>
            <a:r>
              <a:rPr lang="en-US" sz="2600">
                <a:solidFill>
                  <a:srgbClr val="404040"/>
                </a:solidFill>
              </a:rPr>
              <a:t>No obligation to accommodate individual where employment decision is based on use of a substance that is illegal under the Controlled Substances Act</a:t>
            </a:r>
            <a:r>
              <a:rPr lang="en-US" sz="2600"/>
              <a:t>\</a:t>
            </a:r>
            <a:endParaRPr sz="2600"/>
          </a:p>
          <a:p>
            <a:pPr marL="228600" lvl="0" indent="-279400" algn="l" rtl="0">
              <a:lnSpc>
                <a:spcPct val="100000"/>
              </a:lnSpc>
              <a:spcBef>
                <a:spcPts val="0"/>
              </a:spcBef>
              <a:spcAft>
                <a:spcPts val="0"/>
              </a:spcAft>
              <a:buClr>
                <a:srgbClr val="404040"/>
              </a:buClr>
              <a:buSzPts val="2600"/>
              <a:buChar char="•"/>
            </a:pPr>
            <a:r>
              <a:rPr lang="en-US" sz="2600">
                <a:solidFill>
                  <a:srgbClr val="404040"/>
                </a:solidFill>
              </a:rPr>
              <a:t>Marijuana is still a Schedule 1 drug under the CSA, so marijuana users registered through a state’s medical marijuana program excluded from ADA protection</a:t>
            </a:r>
            <a:endParaRPr sz="2600"/>
          </a:p>
          <a:p>
            <a:pPr marL="228600" lvl="0" indent="-279400" algn="l" rtl="0">
              <a:lnSpc>
                <a:spcPct val="100000"/>
              </a:lnSpc>
              <a:spcBef>
                <a:spcPts val="0"/>
              </a:spcBef>
              <a:spcAft>
                <a:spcPts val="0"/>
              </a:spcAft>
              <a:buClr>
                <a:srgbClr val="404040"/>
              </a:buClr>
              <a:buSzPts val="2600"/>
              <a:buChar char="•"/>
            </a:pPr>
            <a:r>
              <a:rPr lang="en-US" sz="2600">
                <a:solidFill>
                  <a:srgbClr val="404040"/>
                </a:solidFill>
              </a:rPr>
              <a:t>Current drug use is not protected under the ADA</a:t>
            </a:r>
            <a:endParaRPr sz="2600"/>
          </a:p>
        </p:txBody>
      </p:sp>
      <p:sp>
        <p:nvSpPr>
          <p:cNvPr id="507" name="Google Shape;507;p46"/>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508" name="Google Shape;508;p46"/>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41</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Google Shape;513;p47"/>
          <p:cNvSpPr txBox="1">
            <a:spLocks noGrp="1"/>
          </p:cNvSpPr>
          <p:nvPr>
            <p:ph type="title"/>
          </p:nvPr>
        </p:nvSpPr>
        <p:spPr>
          <a:xfrm>
            <a:off x="1986259" y="280342"/>
            <a:ext cx="8070059" cy="815525"/>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4320"/>
              <a:buFont typeface="Gill Sans"/>
              <a:buNone/>
            </a:pPr>
            <a:r>
              <a:rPr lang="en-US" sz="4020"/>
              <a:t>EMPLOYER BEST PRACTICES</a:t>
            </a:r>
            <a:endParaRPr sz="2500"/>
          </a:p>
        </p:txBody>
      </p:sp>
      <p:sp>
        <p:nvSpPr>
          <p:cNvPr id="514" name="Google Shape;514;p47"/>
          <p:cNvSpPr txBox="1">
            <a:spLocks noGrp="1"/>
          </p:cNvSpPr>
          <p:nvPr>
            <p:ph type="body" idx="1"/>
          </p:nvPr>
        </p:nvSpPr>
        <p:spPr>
          <a:xfrm>
            <a:off x="1049150" y="1489101"/>
            <a:ext cx="9369300" cy="4600200"/>
          </a:xfrm>
          <a:prstGeom prst="rect">
            <a:avLst/>
          </a:prstGeom>
          <a:noFill/>
          <a:ln>
            <a:noFill/>
          </a:ln>
        </p:spPr>
        <p:txBody>
          <a:bodyPr spcFirstLastPara="1" wrap="square" lIns="91425" tIns="45700" rIns="91425" bIns="45700" anchor="t" anchorCtr="0">
            <a:noAutofit/>
          </a:bodyPr>
          <a:lstStyle/>
          <a:p>
            <a:pPr marL="228600" lvl="0" indent="-260350" algn="l" rtl="0">
              <a:lnSpc>
                <a:spcPct val="100000"/>
              </a:lnSpc>
              <a:spcBef>
                <a:spcPts val="0"/>
              </a:spcBef>
              <a:spcAft>
                <a:spcPts val="0"/>
              </a:spcAft>
              <a:buSzPts val="3000"/>
              <a:buChar char="•"/>
            </a:pPr>
            <a:r>
              <a:rPr lang="en-US" sz="3000"/>
              <a:t>Address lawful medical and recreational marijuana use only to the extent such use affects performance of job duties</a:t>
            </a:r>
            <a:endParaRPr sz="2300"/>
          </a:p>
          <a:p>
            <a:pPr marL="228600" lvl="0" indent="-260350" algn="l" rtl="0">
              <a:lnSpc>
                <a:spcPct val="100000"/>
              </a:lnSpc>
              <a:spcBef>
                <a:spcPts val="2000"/>
              </a:spcBef>
              <a:spcAft>
                <a:spcPts val="0"/>
              </a:spcAft>
              <a:buSzPts val="3000"/>
              <a:buChar char="•"/>
            </a:pPr>
            <a:r>
              <a:rPr lang="en-US" sz="3000"/>
              <a:t>Continue drug testing, including pre-employment (after conditional offer where necessary), random, and/or reasonable suspicion tests</a:t>
            </a:r>
            <a:br>
              <a:rPr lang="en-US" sz="3000"/>
            </a:br>
            <a:endParaRPr sz="3000"/>
          </a:p>
          <a:p>
            <a:pPr marL="228600" lvl="0" indent="-304800" algn="l" rtl="0">
              <a:spcBef>
                <a:spcPts val="0"/>
              </a:spcBef>
              <a:spcAft>
                <a:spcPts val="0"/>
              </a:spcAft>
              <a:buSzPts val="3000"/>
              <a:buChar char="•"/>
            </a:pPr>
            <a:r>
              <a:rPr lang="en-US" sz="3000">
                <a:solidFill>
                  <a:schemeClr val="dk1"/>
                </a:solidFill>
              </a:rPr>
              <a:t>Should any workplace conduct that violates federal law be grounds for termination?</a:t>
            </a:r>
            <a:endParaRPr sz="3000"/>
          </a:p>
        </p:txBody>
      </p:sp>
      <p:sp>
        <p:nvSpPr>
          <p:cNvPr id="515" name="Google Shape;515;p47"/>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516" name="Google Shape;516;p47"/>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42</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Google Shape;522;p48"/>
          <p:cNvSpPr txBox="1">
            <a:spLocks noGrp="1"/>
          </p:cNvSpPr>
          <p:nvPr>
            <p:ph type="title"/>
          </p:nvPr>
        </p:nvSpPr>
        <p:spPr>
          <a:xfrm>
            <a:off x="1986259" y="280342"/>
            <a:ext cx="8070059" cy="815525"/>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4320"/>
              <a:buFont typeface="Gill Sans"/>
              <a:buNone/>
            </a:pPr>
            <a:r>
              <a:rPr lang="en-US" sz="4020"/>
              <a:t>EMPLOYER BEST PRACTICES</a:t>
            </a:r>
            <a:endParaRPr sz="2500"/>
          </a:p>
        </p:txBody>
      </p:sp>
      <p:sp>
        <p:nvSpPr>
          <p:cNvPr id="523" name="Google Shape;523;p48"/>
          <p:cNvSpPr txBox="1">
            <a:spLocks noGrp="1"/>
          </p:cNvSpPr>
          <p:nvPr>
            <p:ph type="body" idx="1"/>
          </p:nvPr>
        </p:nvSpPr>
        <p:spPr>
          <a:xfrm>
            <a:off x="1853873" y="1354547"/>
            <a:ext cx="7955693" cy="4105835"/>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2700"/>
              <a:buChar char="•"/>
            </a:pPr>
            <a:r>
              <a:rPr lang="en-US" sz="2700"/>
              <a:t>Establish a drug-free workplace policy that:</a:t>
            </a:r>
            <a:endParaRPr/>
          </a:p>
        </p:txBody>
      </p:sp>
      <p:sp>
        <p:nvSpPr>
          <p:cNvPr id="524" name="Google Shape;524;p48"/>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525" name="Google Shape;525;p48"/>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43</a:t>
            </a:fld>
            <a:endParaRPr/>
          </a:p>
        </p:txBody>
      </p:sp>
      <p:sp>
        <p:nvSpPr>
          <p:cNvPr id="526" name="Google Shape;526;p48"/>
          <p:cNvSpPr txBox="1"/>
          <p:nvPr/>
        </p:nvSpPr>
        <p:spPr>
          <a:xfrm>
            <a:off x="1816519" y="1902900"/>
            <a:ext cx="9148200" cy="3400200"/>
          </a:xfrm>
          <a:prstGeom prst="rect">
            <a:avLst/>
          </a:prstGeom>
          <a:noFill/>
          <a:ln>
            <a:noFill/>
          </a:ln>
        </p:spPr>
        <p:txBody>
          <a:bodyPr spcFirstLastPara="1" wrap="square" lIns="91425" tIns="45700" rIns="91425" bIns="45700" anchor="t" anchorCtr="0">
            <a:noAutofit/>
          </a:bodyPr>
          <a:lstStyle/>
          <a:p>
            <a:pPr marL="741363" marR="0" lvl="1" indent="-339725" algn="l" rtl="0">
              <a:spcBef>
                <a:spcPts val="0"/>
              </a:spcBef>
              <a:spcAft>
                <a:spcPts val="0"/>
              </a:spcAft>
              <a:buClr>
                <a:schemeClr val="dk1"/>
              </a:buClr>
              <a:buSzPts val="2200"/>
              <a:buFont typeface="Noto Sans Symbols"/>
              <a:buChar char="⮚"/>
            </a:pPr>
            <a:r>
              <a:rPr lang="en-US" sz="2500" b="0" i="0" u="none" strike="noStrike" cap="none">
                <a:solidFill>
                  <a:schemeClr val="dk1"/>
                </a:solidFill>
                <a:latin typeface="Arial"/>
                <a:ea typeface="Arial"/>
                <a:cs typeface="Arial"/>
                <a:sym typeface="Arial"/>
              </a:rPr>
              <a:t>Limits marijuana use to non-working hours outside the workplace</a:t>
            </a:r>
            <a:endParaRPr/>
          </a:p>
          <a:p>
            <a:pPr marL="741363" marR="0" lvl="1" indent="-339725" algn="l" rtl="0">
              <a:spcBef>
                <a:spcPts val="700"/>
              </a:spcBef>
              <a:spcAft>
                <a:spcPts val="0"/>
              </a:spcAft>
              <a:buClr>
                <a:schemeClr val="dk1"/>
              </a:buClr>
              <a:buSzPts val="2200"/>
              <a:buFont typeface="Noto Sans Symbols"/>
              <a:buChar char="⮚"/>
            </a:pPr>
            <a:r>
              <a:rPr lang="en-US" sz="2500" b="0" i="0" u="none" strike="noStrike" cap="none">
                <a:solidFill>
                  <a:schemeClr val="dk1"/>
                </a:solidFill>
                <a:latin typeface="Arial"/>
                <a:ea typeface="Arial"/>
                <a:cs typeface="Arial"/>
                <a:sym typeface="Arial"/>
              </a:rPr>
              <a:t>Applies to other types of prescription medicines that impair performance</a:t>
            </a:r>
            <a:endParaRPr/>
          </a:p>
          <a:p>
            <a:pPr marL="741362" marR="0" lvl="1" indent="-339725" algn="l" rtl="0">
              <a:spcBef>
                <a:spcPts val="700"/>
              </a:spcBef>
              <a:spcAft>
                <a:spcPts val="0"/>
              </a:spcAft>
              <a:buClr>
                <a:schemeClr val="dk1"/>
              </a:buClr>
              <a:buSzPts val="2200"/>
              <a:buFont typeface="Noto Sans Symbols"/>
              <a:buChar char="⮚"/>
            </a:pPr>
            <a:r>
              <a:rPr lang="en-US" sz="2500" b="0" i="0" u="none" strike="noStrike" cap="none">
                <a:solidFill>
                  <a:schemeClr val="dk1"/>
                </a:solidFill>
                <a:latin typeface="Arial"/>
                <a:ea typeface="Arial"/>
                <a:cs typeface="Arial"/>
                <a:sym typeface="Arial"/>
              </a:rPr>
              <a:t>Aligns with your current drug testing procedures</a:t>
            </a:r>
            <a:endParaRPr sz="2500">
              <a:solidFill>
                <a:schemeClr val="dk1"/>
              </a:solidFill>
            </a:endParaRPr>
          </a:p>
          <a:p>
            <a:pPr marL="741362" marR="0" lvl="1" indent="-339725" algn="l" rtl="0">
              <a:spcBef>
                <a:spcPts val="700"/>
              </a:spcBef>
              <a:spcAft>
                <a:spcPts val="0"/>
              </a:spcAft>
              <a:buClr>
                <a:schemeClr val="dk1"/>
              </a:buClr>
              <a:buSzPts val="2200"/>
              <a:buFont typeface="Noto Sans Symbols"/>
              <a:buChar char="⮚"/>
            </a:pPr>
            <a:r>
              <a:rPr lang="en-US" sz="2500">
                <a:solidFill>
                  <a:schemeClr val="dk1"/>
                </a:solidFill>
              </a:rPr>
              <a:t>States consequences for refusing to take a drug test, testing positive, or being impaired on the job</a:t>
            </a:r>
            <a:endParaRPr sz="2500">
              <a:solidFill>
                <a:schemeClr val="dk1"/>
              </a:solidFill>
            </a:endParaRPr>
          </a:p>
        </p:txBody>
      </p:sp>
      <p:sp>
        <p:nvSpPr>
          <p:cNvPr id="527" name="Google Shape;527;p48"/>
          <p:cNvSpPr txBox="1"/>
          <p:nvPr/>
        </p:nvSpPr>
        <p:spPr>
          <a:xfrm>
            <a:off x="1816531" y="5303177"/>
            <a:ext cx="8383118" cy="964243"/>
          </a:xfrm>
          <a:prstGeom prst="rect">
            <a:avLst/>
          </a:prstGeom>
          <a:noFill/>
          <a:ln>
            <a:noFill/>
          </a:ln>
        </p:spPr>
        <p:txBody>
          <a:bodyPr spcFirstLastPara="1" wrap="square" lIns="91425" tIns="45700" rIns="91425" bIns="45700" anchor="t" anchorCtr="0">
            <a:noAutofit/>
          </a:bodyPr>
          <a:lstStyle/>
          <a:p>
            <a:pPr marL="741363" marR="0" lvl="1" indent="-339725" algn="l" rtl="0">
              <a:spcBef>
                <a:spcPts val="0"/>
              </a:spcBef>
              <a:spcAft>
                <a:spcPts val="0"/>
              </a:spcAft>
              <a:buClr>
                <a:schemeClr val="dk1"/>
              </a:buClr>
              <a:buSzPts val="2200"/>
              <a:buFont typeface="Noto Sans Symbols"/>
              <a:buChar char="⮚"/>
            </a:pPr>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531"/>
        <p:cNvGrpSpPr/>
        <p:nvPr/>
      </p:nvGrpSpPr>
      <p:grpSpPr>
        <a:xfrm>
          <a:off x="0" y="0"/>
          <a:ext cx="0" cy="0"/>
          <a:chOff x="0" y="0"/>
          <a:chExt cx="0" cy="0"/>
        </a:xfrm>
      </p:grpSpPr>
      <p:sp>
        <p:nvSpPr>
          <p:cNvPr id="532" name="Google Shape;532;p49"/>
          <p:cNvSpPr txBox="1"/>
          <p:nvPr/>
        </p:nvSpPr>
        <p:spPr>
          <a:xfrm>
            <a:off x="2695194" y="5704731"/>
            <a:ext cx="6801612" cy="513189"/>
          </a:xfrm>
          <a:prstGeom prst="rect">
            <a:avLst/>
          </a:prstGeom>
          <a:noFill/>
          <a:ln>
            <a:noFill/>
          </a:ln>
        </p:spPr>
        <p:txBody>
          <a:bodyPr spcFirstLastPara="1" wrap="square" lIns="91425" tIns="45700" rIns="91425" bIns="45700" anchor="t" anchorCtr="0">
            <a:normAutofit/>
          </a:bodyPr>
          <a:lstStyle/>
          <a:p>
            <a:pPr marL="0" marR="0" lvl="0" indent="0" algn="ctr" rtl="0">
              <a:spcBef>
                <a:spcPts val="0"/>
              </a:spcBef>
              <a:spcAft>
                <a:spcPts val="0"/>
              </a:spcAft>
              <a:buNone/>
            </a:pPr>
            <a:r>
              <a:rPr lang="en-US" sz="2000" b="1" i="0" u="none" strike="noStrike" cap="none">
                <a:solidFill>
                  <a:srgbClr val="3F3F3F"/>
                </a:solidFill>
                <a:latin typeface="Gill Sans"/>
                <a:ea typeface="Gill Sans"/>
                <a:cs typeface="Gill Sans"/>
                <a:sym typeface="Gill Sans"/>
              </a:rPr>
              <a:t>⮲</a:t>
            </a:r>
            <a:endParaRPr/>
          </a:p>
        </p:txBody>
      </p:sp>
      <p:sp>
        <p:nvSpPr>
          <p:cNvPr id="533" name="Google Shape;533;p49"/>
          <p:cNvSpPr txBox="1">
            <a:spLocks noGrp="1"/>
          </p:cNvSpPr>
          <p:nvPr>
            <p:ph type="title"/>
          </p:nvPr>
        </p:nvSpPr>
        <p:spPr>
          <a:xfrm>
            <a:off x="1112520" y="301752"/>
            <a:ext cx="8966200" cy="78748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274300" tIns="182875" rIns="274300" bIns="182875" anchor="ctr" anchorCtr="1">
            <a:normAutofit/>
          </a:bodyPr>
          <a:lstStyle/>
          <a:p>
            <a:pPr marL="0" lvl="0" indent="0" algn="ctr" rtl="0">
              <a:lnSpc>
                <a:spcPct val="90000"/>
              </a:lnSpc>
              <a:spcBef>
                <a:spcPts val="0"/>
              </a:spcBef>
              <a:spcAft>
                <a:spcPts val="0"/>
              </a:spcAft>
              <a:buClr>
                <a:srgbClr val="262626"/>
              </a:buClr>
              <a:buSzPts val="3420"/>
              <a:buFont typeface="Gill Sans"/>
              <a:buNone/>
            </a:pPr>
            <a:r>
              <a:rPr lang="en-US" sz="3420"/>
              <a:t>MARIJUANA USE</a:t>
            </a:r>
            <a:endParaRPr/>
          </a:p>
        </p:txBody>
      </p:sp>
      <p:sp>
        <p:nvSpPr>
          <p:cNvPr id="534" name="Google Shape;534;p49"/>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1"/>
                </a:solidFill>
                <a:latin typeface="Gill Sans"/>
                <a:ea typeface="Gill Sans"/>
                <a:cs typeface="Gill Sans"/>
                <a:sym typeface="Gill Sans"/>
              </a:rPr>
              <a:t>DC BAR | September 24, 2020</a:t>
            </a:r>
            <a:endParaRPr>
              <a:solidFill>
                <a:schemeClr val="dk1"/>
              </a:solidFill>
              <a:latin typeface="Gill Sans"/>
              <a:ea typeface="Gill Sans"/>
              <a:cs typeface="Gill Sans"/>
              <a:sym typeface="Gill Sans"/>
            </a:endParaRPr>
          </a:p>
        </p:txBody>
      </p:sp>
      <p:sp>
        <p:nvSpPr>
          <p:cNvPr id="535" name="Google Shape;535;p49"/>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44</a:t>
            </a:fld>
            <a:endParaRPr>
              <a:solidFill>
                <a:srgbClr val="FFFFFF"/>
              </a:solidFill>
              <a:latin typeface="Gill Sans"/>
              <a:ea typeface="Gill Sans"/>
              <a:cs typeface="Gill Sans"/>
              <a:sym typeface="Gill Sans"/>
            </a:endParaRPr>
          </a:p>
        </p:txBody>
      </p:sp>
      <p:sp>
        <p:nvSpPr>
          <p:cNvPr id="536" name="Google Shape;536;p49"/>
          <p:cNvSpPr txBox="1"/>
          <p:nvPr/>
        </p:nvSpPr>
        <p:spPr>
          <a:xfrm>
            <a:off x="830600" y="1151525"/>
            <a:ext cx="10161300" cy="5066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6C92"/>
              </a:buClr>
              <a:buSzPts val="2400"/>
              <a:buFont typeface="Arial"/>
              <a:buNone/>
            </a:pPr>
            <a:r>
              <a:rPr lang="en-US" sz="2700" b="1" i="1" u="none" strike="noStrike" cap="none">
                <a:latin typeface="Gill Sans"/>
                <a:ea typeface="Gill Sans"/>
                <a:cs typeface="Gill Sans"/>
                <a:sym typeface="Gill Sans"/>
              </a:rPr>
              <a:t>Coles v. Harris Teeter, LLC</a:t>
            </a:r>
            <a:r>
              <a:rPr lang="en-US" sz="2700" i="0" u="none" strike="noStrike" cap="none">
                <a:latin typeface="Gill Sans"/>
                <a:ea typeface="Gill Sans"/>
                <a:cs typeface="Gill Sans"/>
                <a:sym typeface="Gill Sans"/>
              </a:rPr>
              <a:t>,</a:t>
            </a:r>
            <a:r>
              <a:rPr lang="en-US" sz="2700" i="0" u="none" strike="noStrike" cap="none">
                <a:solidFill>
                  <a:schemeClr val="dk1"/>
                </a:solidFill>
                <a:latin typeface="Gill Sans"/>
                <a:ea typeface="Gill Sans"/>
                <a:cs typeface="Gill Sans"/>
                <a:sym typeface="Gill Sans"/>
              </a:rPr>
              <a:t> 217 F. Supp. 3d 185 (D.D.C. 2016): </a:t>
            </a:r>
            <a:endParaRPr sz="2700">
              <a:latin typeface="Gill Sans"/>
              <a:ea typeface="Gill Sans"/>
              <a:cs typeface="Gill Sans"/>
              <a:sym typeface="Gill Sans"/>
            </a:endParaRPr>
          </a:p>
          <a:p>
            <a:pPr marL="290513" marR="0" lvl="0" indent="-311150" algn="l" rtl="0">
              <a:spcBef>
                <a:spcPts val="460"/>
              </a:spcBef>
              <a:spcAft>
                <a:spcPts val="0"/>
              </a:spcAft>
              <a:buClr>
                <a:schemeClr val="dk1"/>
              </a:buClr>
              <a:buSzPts val="2700"/>
              <a:buFont typeface="Gill Sans"/>
              <a:buChar char="•"/>
            </a:pPr>
            <a:r>
              <a:rPr lang="en-US" sz="2700" i="0" u="none" strike="noStrike" cap="none">
                <a:solidFill>
                  <a:schemeClr val="dk1"/>
                </a:solidFill>
                <a:latin typeface="Gill Sans"/>
                <a:ea typeface="Gill Sans"/>
                <a:cs typeface="Gill Sans"/>
                <a:sym typeface="Gill Sans"/>
              </a:rPr>
              <a:t>Employee fired by grocery store employer after testing positive for marijuana on random drug test. Explained to employer that he had a valid medical marijuana prescription for treatment of glaucoma, but he was terminated for violating store’s substance abuse policy.  </a:t>
            </a:r>
            <a:endParaRPr sz="2700">
              <a:latin typeface="Gill Sans"/>
              <a:ea typeface="Gill Sans"/>
              <a:cs typeface="Gill Sans"/>
              <a:sym typeface="Gill Sans"/>
            </a:endParaRPr>
          </a:p>
          <a:p>
            <a:pPr marL="290513" marR="0" lvl="0" indent="-311150" algn="l" rtl="0">
              <a:spcBef>
                <a:spcPts val="660"/>
              </a:spcBef>
              <a:spcAft>
                <a:spcPts val="0"/>
              </a:spcAft>
              <a:buClr>
                <a:schemeClr val="dk1"/>
              </a:buClr>
              <a:buSzPts val="2700"/>
              <a:buFont typeface="Gill Sans"/>
              <a:buChar char="•"/>
            </a:pPr>
            <a:r>
              <a:rPr lang="en-US" sz="2700" i="0" u="none" strike="noStrike" cap="none">
                <a:solidFill>
                  <a:schemeClr val="dk1"/>
                </a:solidFill>
                <a:latin typeface="Gill Sans"/>
                <a:ea typeface="Gill Sans"/>
                <a:cs typeface="Gill Sans"/>
                <a:sym typeface="Gill Sans"/>
              </a:rPr>
              <a:t>Employee sued store for common law wrongful termination and disability discrimination under the DC Human Rights Act. </a:t>
            </a:r>
            <a:endParaRPr sz="2700">
              <a:latin typeface="Gill Sans"/>
              <a:ea typeface="Gill Sans"/>
              <a:cs typeface="Gill Sans"/>
              <a:sym typeface="Gill Sans"/>
            </a:endParaRPr>
          </a:p>
          <a:p>
            <a:pPr marL="290513" marR="0" lvl="0" indent="-311150" algn="l" rtl="0">
              <a:spcBef>
                <a:spcPts val="660"/>
              </a:spcBef>
              <a:spcAft>
                <a:spcPts val="0"/>
              </a:spcAft>
              <a:buClr>
                <a:schemeClr val="dk1"/>
              </a:buClr>
              <a:buSzPts val="2700"/>
              <a:buFont typeface="Gill Sans"/>
              <a:buChar char="•"/>
            </a:pPr>
            <a:r>
              <a:rPr lang="en-US" sz="2700" i="0" u="none" strike="noStrike" cap="none">
                <a:solidFill>
                  <a:schemeClr val="dk1"/>
                </a:solidFill>
                <a:latin typeface="Gill Sans"/>
                <a:ea typeface="Gill Sans"/>
                <a:cs typeface="Gill Sans"/>
                <a:sym typeface="Gill Sans"/>
              </a:rPr>
              <a:t>Court granted store’s motion to dismiss the wrongful discharge claim, holding that there was no “clear mandate of public policy” requiring DC employers to accommodate legal marijuana use. </a:t>
            </a:r>
            <a:endParaRPr sz="2700">
              <a:latin typeface="Gill Sans"/>
              <a:ea typeface="Gill Sans"/>
              <a:cs typeface="Gill Sans"/>
              <a:sym typeface="Gill Sans"/>
            </a:endParaRPr>
          </a:p>
          <a:p>
            <a:pPr marL="290513" marR="0" lvl="0" indent="-311150" algn="l" rtl="0">
              <a:spcBef>
                <a:spcPts val="660"/>
              </a:spcBef>
              <a:spcAft>
                <a:spcPts val="0"/>
              </a:spcAft>
              <a:buClr>
                <a:schemeClr val="dk1"/>
              </a:buClr>
              <a:buSzPts val="2700"/>
              <a:buFont typeface="Gill Sans"/>
              <a:buChar char="•"/>
            </a:pPr>
            <a:r>
              <a:rPr lang="en-US" sz="2700" i="1" u="none" strike="noStrike" cap="none">
                <a:solidFill>
                  <a:schemeClr val="dk1"/>
                </a:solidFill>
                <a:latin typeface="Gill Sans"/>
                <a:ea typeface="Gill Sans"/>
                <a:cs typeface="Gill Sans"/>
                <a:sym typeface="Gill Sans"/>
              </a:rPr>
              <a:t>However</a:t>
            </a:r>
            <a:r>
              <a:rPr lang="en-US" sz="2700" i="0" u="none" strike="noStrike" cap="none">
                <a:solidFill>
                  <a:schemeClr val="dk1"/>
                </a:solidFill>
                <a:latin typeface="Gill Sans"/>
                <a:ea typeface="Gill Sans"/>
                <a:cs typeface="Gill Sans"/>
                <a:sym typeface="Gill Sans"/>
              </a:rPr>
              <a:t>…</a:t>
            </a:r>
            <a:endParaRPr sz="2700" i="0" u="none" strike="noStrike" cap="none">
              <a:solidFill>
                <a:schemeClr val="dk1"/>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0"/>
        <p:cNvGrpSpPr/>
        <p:nvPr/>
      </p:nvGrpSpPr>
      <p:grpSpPr>
        <a:xfrm>
          <a:off x="0" y="0"/>
          <a:ext cx="0" cy="0"/>
          <a:chOff x="0" y="0"/>
          <a:chExt cx="0" cy="0"/>
        </a:xfrm>
      </p:grpSpPr>
      <p:sp>
        <p:nvSpPr>
          <p:cNvPr id="541" name="Google Shape;541;p50"/>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42" name="Google Shape;542;p50"/>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43" name="Google Shape;543;p50"/>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44" name="Google Shape;544;p50"/>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700" cap="none">
                <a:solidFill>
                  <a:srgbClr val="262626"/>
                </a:solidFill>
                <a:latin typeface="Gill Sans"/>
                <a:ea typeface="Gill Sans"/>
                <a:cs typeface="Gill Sans"/>
                <a:sym typeface="Gill Sans"/>
              </a:rPr>
              <a:t>MARIJUANA USE</a:t>
            </a:r>
            <a:endParaRPr sz="3700"/>
          </a:p>
        </p:txBody>
      </p:sp>
      <p:sp>
        <p:nvSpPr>
          <p:cNvPr id="545" name="Google Shape;545;p50"/>
          <p:cNvSpPr txBox="1"/>
          <p:nvPr/>
        </p:nvSpPr>
        <p:spPr>
          <a:xfrm>
            <a:off x="1249675" y="1656150"/>
            <a:ext cx="9589800" cy="3868200"/>
          </a:xfrm>
          <a:prstGeom prst="rect">
            <a:avLst/>
          </a:prstGeom>
          <a:noFill/>
          <a:ln>
            <a:noFill/>
          </a:ln>
        </p:spPr>
        <p:txBody>
          <a:bodyPr spcFirstLastPara="1" wrap="square" lIns="91425" tIns="45700" rIns="91425" bIns="45700" anchor="t" anchorCtr="0">
            <a:normAutofit/>
          </a:bodyPr>
          <a:lstStyle/>
          <a:p>
            <a:pPr marL="290512" marR="0" lvl="0" indent="-304800" algn="l" rtl="0">
              <a:lnSpc>
                <a:spcPct val="90000"/>
              </a:lnSpc>
              <a:spcBef>
                <a:spcPts val="1600"/>
              </a:spcBef>
              <a:spcAft>
                <a:spcPts val="0"/>
              </a:spcAft>
              <a:buClr>
                <a:schemeClr val="accent2"/>
              </a:buClr>
              <a:buSzPts val="2600"/>
              <a:buFont typeface="Gill Sans"/>
              <a:buChar char="•"/>
            </a:pPr>
            <a:r>
              <a:rPr lang="en-US" sz="2600" i="0" u="none" strike="noStrike" cap="none">
                <a:solidFill>
                  <a:srgbClr val="404040"/>
                </a:solidFill>
                <a:latin typeface="Gill Sans"/>
                <a:ea typeface="Gill Sans"/>
                <a:cs typeface="Gill Sans"/>
                <a:sym typeface="Gill Sans"/>
              </a:rPr>
              <a:t>Plaintiff </a:t>
            </a:r>
            <a:r>
              <a:rPr lang="en-US" sz="2600" i="1" u="none" strike="noStrike" cap="none">
                <a:solidFill>
                  <a:srgbClr val="404040"/>
                </a:solidFill>
                <a:latin typeface="Gill Sans"/>
                <a:ea typeface="Gill Sans"/>
                <a:cs typeface="Gill Sans"/>
                <a:sym typeface="Gill Sans"/>
              </a:rPr>
              <a:t>could</a:t>
            </a:r>
            <a:r>
              <a:rPr lang="en-US" sz="2600" i="0" u="none" strike="noStrike" cap="none">
                <a:solidFill>
                  <a:srgbClr val="404040"/>
                </a:solidFill>
                <a:latin typeface="Gill Sans"/>
                <a:ea typeface="Gill Sans"/>
                <a:cs typeface="Gill Sans"/>
                <a:sym typeface="Gill Sans"/>
              </a:rPr>
              <a:t> proceed with his discrimination claim, as he had sufficiently alleged his firing was due to his disability.  In so holding, court pointed to allegations that:</a:t>
            </a:r>
            <a:endParaRPr sz="2600">
              <a:latin typeface="Gill Sans"/>
              <a:ea typeface="Gill Sans"/>
              <a:cs typeface="Gill Sans"/>
              <a:sym typeface="Gill Sans"/>
            </a:endParaRPr>
          </a:p>
          <a:p>
            <a:pPr marL="914400" marR="0" lvl="0" indent="-304800" algn="l" rtl="0">
              <a:lnSpc>
                <a:spcPct val="90000"/>
              </a:lnSpc>
              <a:spcBef>
                <a:spcPts val="1900"/>
              </a:spcBef>
              <a:spcAft>
                <a:spcPts val="0"/>
              </a:spcAft>
              <a:buClr>
                <a:schemeClr val="accent2"/>
              </a:buClr>
              <a:buSzPts val="2600"/>
              <a:buFont typeface="Gill Sans"/>
              <a:buChar char="•"/>
            </a:pPr>
            <a:r>
              <a:rPr lang="en-US" sz="2600" i="0" u="none" strike="noStrike" cap="none">
                <a:solidFill>
                  <a:srgbClr val="404040"/>
                </a:solidFill>
                <a:latin typeface="Gill Sans"/>
                <a:ea typeface="Gill Sans"/>
                <a:cs typeface="Gill Sans"/>
                <a:sym typeface="Gill Sans"/>
              </a:rPr>
              <a:t>Store’s substance abuse policy was “more than a bit hazy about whether it will consider the legal use of marijuana to constitute a violation”; and </a:t>
            </a:r>
            <a:endParaRPr sz="2600">
              <a:latin typeface="Gill Sans"/>
              <a:ea typeface="Gill Sans"/>
              <a:cs typeface="Gill Sans"/>
              <a:sym typeface="Gill Sans"/>
            </a:endParaRPr>
          </a:p>
          <a:p>
            <a:pPr marL="914400" marR="0" lvl="0" indent="-304800" algn="l" rtl="0">
              <a:lnSpc>
                <a:spcPct val="90000"/>
              </a:lnSpc>
              <a:spcBef>
                <a:spcPts val="1600"/>
              </a:spcBef>
              <a:spcAft>
                <a:spcPts val="0"/>
              </a:spcAft>
              <a:buClr>
                <a:schemeClr val="accent2"/>
              </a:buClr>
              <a:buSzPts val="2600"/>
              <a:buFont typeface="Gill Sans"/>
              <a:buChar char="•"/>
            </a:pPr>
            <a:r>
              <a:rPr lang="en-US" sz="2600" i="0" u="none" strike="noStrike" cap="none">
                <a:solidFill>
                  <a:srgbClr val="404040"/>
                </a:solidFill>
                <a:latin typeface="Gill Sans"/>
                <a:ea typeface="Gill Sans"/>
                <a:cs typeface="Gill Sans"/>
                <a:sym typeface="Gill Sans"/>
              </a:rPr>
              <a:t>Store did not fire at least one other employee who failed multiple drug tests for cocaine, but who did not have a disability.</a:t>
            </a:r>
            <a:endParaRPr sz="2600">
              <a:latin typeface="Gill Sans"/>
              <a:ea typeface="Gill Sans"/>
              <a:cs typeface="Gill Sans"/>
              <a:sym typeface="Gill Sans"/>
            </a:endParaRPr>
          </a:p>
        </p:txBody>
      </p:sp>
      <p:sp>
        <p:nvSpPr>
          <p:cNvPr id="546" name="Google Shape;546;p50"/>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547" name="Google Shape;547;p50"/>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45</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551"/>
        <p:cNvGrpSpPr/>
        <p:nvPr/>
      </p:nvGrpSpPr>
      <p:grpSpPr>
        <a:xfrm>
          <a:off x="0" y="0"/>
          <a:ext cx="0" cy="0"/>
          <a:chOff x="0" y="0"/>
          <a:chExt cx="0" cy="0"/>
        </a:xfrm>
      </p:grpSpPr>
      <p:sp>
        <p:nvSpPr>
          <p:cNvPr id="552" name="Google Shape;552;p51"/>
          <p:cNvSpPr/>
          <p:nvPr/>
        </p:nvSpPr>
        <p:spPr>
          <a:xfrm>
            <a:off x="0" y="-2"/>
            <a:ext cx="12192000" cy="4918511"/>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53" name="Google Shape;553;p51"/>
          <p:cNvSpPr txBox="1">
            <a:spLocks noGrp="1"/>
          </p:cNvSpPr>
          <p:nvPr>
            <p:ph type="title"/>
          </p:nvPr>
        </p:nvSpPr>
        <p:spPr>
          <a:xfrm>
            <a:off x="1055614" y="301752"/>
            <a:ext cx="8982466" cy="998578"/>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274300" tIns="182875" rIns="274300" bIns="182875" anchor="ctr" anchorCtr="1">
            <a:normAutofit/>
          </a:bodyPr>
          <a:lstStyle/>
          <a:p>
            <a:pPr marL="0" lvl="0" indent="0" algn="ctr" rtl="0">
              <a:lnSpc>
                <a:spcPct val="90000"/>
              </a:lnSpc>
              <a:spcBef>
                <a:spcPts val="0"/>
              </a:spcBef>
              <a:spcAft>
                <a:spcPts val="0"/>
              </a:spcAft>
              <a:buClr>
                <a:srgbClr val="262626"/>
              </a:buClr>
              <a:buSzPts val="3200"/>
              <a:buFont typeface="Gill Sans"/>
              <a:buNone/>
            </a:pPr>
            <a:r>
              <a:rPr lang="en-US" sz="3600"/>
              <a:t>MARIJUANA USE</a:t>
            </a:r>
            <a:endParaRPr sz="3200"/>
          </a:p>
        </p:txBody>
      </p:sp>
      <p:sp>
        <p:nvSpPr>
          <p:cNvPr id="554" name="Google Shape;554;p51"/>
          <p:cNvSpPr txBox="1"/>
          <p:nvPr/>
        </p:nvSpPr>
        <p:spPr>
          <a:xfrm>
            <a:off x="2695194" y="5688535"/>
            <a:ext cx="6801612" cy="536125"/>
          </a:xfrm>
          <a:prstGeom prst="rect">
            <a:avLst/>
          </a:prstGeom>
          <a:noFill/>
          <a:ln>
            <a:noFill/>
          </a:ln>
        </p:spPr>
        <p:txBody>
          <a:bodyPr spcFirstLastPara="1" wrap="square" lIns="91425" tIns="45700" rIns="91425" bIns="45700" anchor="t" anchorCtr="0">
            <a:normAutofit/>
          </a:bodyPr>
          <a:lstStyle/>
          <a:p>
            <a:pPr marL="0" marR="0" lvl="0" indent="0" algn="ctr" rtl="0">
              <a:spcBef>
                <a:spcPts val="0"/>
              </a:spcBef>
              <a:spcAft>
                <a:spcPts val="0"/>
              </a:spcAft>
              <a:buNone/>
            </a:pPr>
            <a:r>
              <a:rPr lang="en-US" sz="1800" b="1" i="0" u="none" strike="noStrike" cap="none">
                <a:solidFill>
                  <a:srgbClr val="3F3F3F"/>
                </a:solidFill>
                <a:latin typeface="Gill Sans"/>
                <a:ea typeface="Gill Sans"/>
                <a:cs typeface="Gill Sans"/>
                <a:sym typeface="Gill Sans"/>
              </a:rPr>
              <a:t>⮲</a:t>
            </a:r>
            <a:endParaRPr/>
          </a:p>
        </p:txBody>
      </p:sp>
      <p:sp>
        <p:nvSpPr>
          <p:cNvPr id="555" name="Google Shape;555;p5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1"/>
                </a:solidFill>
                <a:latin typeface="Gill Sans"/>
                <a:ea typeface="Gill Sans"/>
                <a:cs typeface="Gill Sans"/>
                <a:sym typeface="Gill Sans"/>
              </a:rPr>
              <a:t>DC BAR | September 24, 2020</a:t>
            </a:r>
            <a:endParaRPr/>
          </a:p>
        </p:txBody>
      </p:sp>
      <p:sp>
        <p:nvSpPr>
          <p:cNvPr id="556" name="Google Shape;556;p5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46</a:t>
            </a:fld>
            <a:endParaRPr>
              <a:solidFill>
                <a:srgbClr val="FFFFFF"/>
              </a:solidFill>
              <a:latin typeface="Gill Sans"/>
              <a:ea typeface="Gill Sans"/>
              <a:cs typeface="Gill Sans"/>
              <a:sym typeface="Gill Sans"/>
            </a:endParaRPr>
          </a:p>
        </p:txBody>
      </p:sp>
      <p:sp>
        <p:nvSpPr>
          <p:cNvPr id="557" name="Google Shape;557;p51"/>
          <p:cNvSpPr txBox="1"/>
          <p:nvPr/>
        </p:nvSpPr>
        <p:spPr>
          <a:xfrm>
            <a:off x="952500" y="1300325"/>
            <a:ext cx="9924900" cy="3618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6C92"/>
              </a:buClr>
              <a:buSzPts val="2400"/>
              <a:buFont typeface="Arial"/>
              <a:buNone/>
            </a:pPr>
            <a:r>
              <a:rPr lang="en-US" sz="2800" b="1" i="1" u="none" strike="noStrike" cap="none">
                <a:latin typeface="Gill Sans"/>
                <a:ea typeface="Gill Sans"/>
                <a:cs typeface="Gill Sans"/>
                <a:sym typeface="Gill Sans"/>
              </a:rPr>
              <a:t>Rodriguez</a:t>
            </a:r>
            <a:r>
              <a:rPr lang="en-US" sz="2400" b="1" i="1" u="none" strike="noStrike" cap="none">
                <a:latin typeface="Gill Sans"/>
                <a:ea typeface="Gill Sans"/>
                <a:cs typeface="Gill Sans"/>
                <a:sym typeface="Gill Sans"/>
              </a:rPr>
              <a:t> </a:t>
            </a:r>
            <a:r>
              <a:rPr lang="en-US" sz="2800" b="1" i="1" u="none" strike="noStrike" cap="none">
                <a:latin typeface="Gill Sans"/>
                <a:ea typeface="Gill Sans"/>
                <a:cs typeface="Gill Sans"/>
                <a:sym typeface="Gill Sans"/>
              </a:rPr>
              <a:t>v.</a:t>
            </a:r>
            <a:r>
              <a:rPr lang="en-US" sz="2400" b="1" i="1" u="none" strike="noStrike" cap="none">
                <a:latin typeface="Gill Sans"/>
                <a:ea typeface="Gill Sans"/>
                <a:cs typeface="Gill Sans"/>
                <a:sym typeface="Gill Sans"/>
              </a:rPr>
              <a:t> </a:t>
            </a:r>
            <a:r>
              <a:rPr lang="en-US" sz="2800" b="1" i="1" u="none" strike="noStrike" cap="none">
                <a:latin typeface="Gill Sans"/>
                <a:ea typeface="Gill Sans"/>
                <a:cs typeface="Gill Sans"/>
                <a:sym typeface="Gill Sans"/>
              </a:rPr>
              <a:t>DC</a:t>
            </a:r>
            <a:r>
              <a:rPr lang="en-US" sz="2400" b="1" i="1" u="none" strike="noStrike" cap="none">
                <a:latin typeface="Gill Sans"/>
                <a:ea typeface="Gill Sans"/>
                <a:cs typeface="Gill Sans"/>
                <a:sym typeface="Gill Sans"/>
              </a:rPr>
              <a:t> </a:t>
            </a:r>
            <a:r>
              <a:rPr lang="en-US" sz="2800" b="1" i="1" u="none" strike="noStrike" cap="none">
                <a:latin typeface="Gill Sans"/>
                <a:ea typeface="Gill Sans"/>
                <a:cs typeface="Gill Sans"/>
                <a:sym typeface="Gill Sans"/>
              </a:rPr>
              <a:t>Office</a:t>
            </a:r>
            <a:r>
              <a:rPr lang="en-US" sz="2400" b="1" i="1" u="none" strike="noStrike" cap="none">
                <a:latin typeface="Gill Sans"/>
                <a:ea typeface="Gill Sans"/>
                <a:cs typeface="Gill Sans"/>
                <a:sym typeface="Gill Sans"/>
              </a:rPr>
              <a:t> </a:t>
            </a:r>
            <a:r>
              <a:rPr lang="en-US" sz="2800" b="1" i="1" u="none" strike="noStrike" cap="none">
                <a:latin typeface="Gill Sans"/>
                <a:ea typeface="Gill Sans"/>
                <a:cs typeface="Gill Sans"/>
                <a:sym typeface="Gill Sans"/>
              </a:rPr>
              <a:t>of</a:t>
            </a:r>
            <a:r>
              <a:rPr lang="en-US" sz="2400" b="1" i="1" u="none" strike="noStrike" cap="none">
                <a:latin typeface="Gill Sans"/>
                <a:ea typeface="Gill Sans"/>
                <a:cs typeface="Gill Sans"/>
                <a:sym typeface="Gill Sans"/>
              </a:rPr>
              <a:t> </a:t>
            </a:r>
            <a:r>
              <a:rPr lang="en-US" sz="2800" b="1" i="1" u="none" strike="noStrike" cap="none">
                <a:latin typeface="Gill Sans"/>
                <a:ea typeface="Gill Sans"/>
                <a:cs typeface="Gill Sans"/>
                <a:sym typeface="Gill Sans"/>
              </a:rPr>
              <a:t>Emp.</a:t>
            </a:r>
            <a:r>
              <a:rPr lang="en-US" sz="2400" b="1" i="1" u="none" strike="noStrike" cap="none">
                <a:latin typeface="Gill Sans"/>
                <a:ea typeface="Gill Sans"/>
                <a:cs typeface="Gill Sans"/>
                <a:sym typeface="Gill Sans"/>
              </a:rPr>
              <a:t> </a:t>
            </a:r>
            <a:r>
              <a:rPr lang="en-US" sz="2800" b="1" i="1" u="none" strike="noStrike" cap="none">
                <a:latin typeface="Gill Sans"/>
                <a:ea typeface="Gill Sans"/>
                <a:cs typeface="Gill Sans"/>
                <a:sym typeface="Gill Sans"/>
              </a:rPr>
              <a:t>App.</a:t>
            </a:r>
            <a:r>
              <a:rPr lang="en-US" sz="2800" i="0" u="none" strike="noStrike" cap="none">
                <a:latin typeface="Gill Sans"/>
                <a:ea typeface="Gill Sans"/>
                <a:cs typeface="Gill Sans"/>
                <a:sym typeface="Gill Sans"/>
              </a:rPr>
              <a:t>,</a:t>
            </a:r>
            <a:r>
              <a:rPr lang="en-US" sz="2200" i="0" u="none" strike="noStrike" cap="none">
                <a:solidFill>
                  <a:schemeClr val="dk1"/>
                </a:solidFill>
                <a:latin typeface="Gill Sans"/>
                <a:ea typeface="Gill Sans"/>
                <a:cs typeface="Gill Sans"/>
                <a:sym typeface="Gill Sans"/>
              </a:rPr>
              <a:t> </a:t>
            </a:r>
            <a:r>
              <a:rPr lang="en-US" sz="2600" i="0" u="none" strike="noStrike" cap="none">
                <a:solidFill>
                  <a:schemeClr val="dk1"/>
                </a:solidFill>
                <a:latin typeface="Gill Sans"/>
                <a:ea typeface="Gill Sans"/>
                <a:cs typeface="Gill Sans"/>
                <a:sym typeface="Gill Sans"/>
              </a:rPr>
              <a:t>145</a:t>
            </a:r>
            <a:r>
              <a:rPr lang="en-US" sz="2200" i="0" u="none" strike="noStrike" cap="none">
                <a:solidFill>
                  <a:schemeClr val="dk1"/>
                </a:solidFill>
                <a:latin typeface="Gill Sans"/>
                <a:ea typeface="Gill Sans"/>
                <a:cs typeface="Gill Sans"/>
                <a:sym typeface="Gill Sans"/>
              </a:rPr>
              <a:t> </a:t>
            </a:r>
            <a:r>
              <a:rPr lang="en-US" sz="2600" i="0" u="none" strike="noStrike" cap="none">
                <a:solidFill>
                  <a:schemeClr val="dk1"/>
                </a:solidFill>
                <a:latin typeface="Gill Sans"/>
                <a:ea typeface="Gill Sans"/>
                <a:cs typeface="Gill Sans"/>
                <a:sym typeface="Gill Sans"/>
              </a:rPr>
              <a:t>A.3d</a:t>
            </a:r>
            <a:r>
              <a:rPr lang="en-US" sz="2200" i="0" u="none" strike="noStrike" cap="none">
                <a:solidFill>
                  <a:schemeClr val="dk1"/>
                </a:solidFill>
                <a:latin typeface="Gill Sans"/>
                <a:ea typeface="Gill Sans"/>
                <a:cs typeface="Gill Sans"/>
                <a:sym typeface="Gill Sans"/>
              </a:rPr>
              <a:t> </a:t>
            </a:r>
            <a:r>
              <a:rPr lang="en-US" sz="2600" i="0" u="none" strike="noStrike" cap="none">
                <a:solidFill>
                  <a:schemeClr val="dk1"/>
                </a:solidFill>
                <a:latin typeface="Gill Sans"/>
                <a:ea typeface="Gill Sans"/>
                <a:cs typeface="Gill Sans"/>
                <a:sym typeface="Gill Sans"/>
              </a:rPr>
              <a:t>1005</a:t>
            </a:r>
            <a:r>
              <a:rPr lang="en-US" sz="2200" i="0" u="none" strike="noStrike" cap="none">
                <a:solidFill>
                  <a:schemeClr val="dk1"/>
                </a:solidFill>
                <a:latin typeface="Gill Sans"/>
                <a:ea typeface="Gill Sans"/>
                <a:cs typeface="Gill Sans"/>
                <a:sym typeface="Gill Sans"/>
              </a:rPr>
              <a:t> </a:t>
            </a:r>
            <a:r>
              <a:rPr lang="en-US" sz="2600" i="0" u="none" strike="noStrike" cap="none">
                <a:solidFill>
                  <a:schemeClr val="dk1"/>
                </a:solidFill>
                <a:latin typeface="Gill Sans"/>
                <a:ea typeface="Gill Sans"/>
                <a:cs typeface="Gill Sans"/>
                <a:sym typeface="Gill Sans"/>
              </a:rPr>
              <a:t>(D.C.</a:t>
            </a:r>
            <a:r>
              <a:rPr lang="en-US" sz="2200" i="0" u="none" strike="noStrike" cap="none">
                <a:solidFill>
                  <a:schemeClr val="dk1"/>
                </a:solidFill>
                <a:latin typeface="Gill Sans"/>
                <a:ea typeface="Gill Sans"/>
                <a:cs typeface="Gill Sans"/>
                <a:sym typeface="Gill Sans"/>
              </a:rPr>
              <a:t> </a:t>
            </a:r>
            <a:r>
              <a:rPr lang="en-US" sz="2600" i="0" u="none" strike="noStrike" cap="none">
                <a:solidFill>
                  <a:schemeClr val="dk1"/>
                </a:solidFill>
                <a:latin typeface="Gill Sans"/>
                <a:ea typeface="Gill Sans"/>
                <a:cs typeface="Gill Sans"/>
                <a:sym typeface="Gill Sans"/>
              </a:rPr>
              <a:t>2016): </a:t>
            </a:r>
            <a:endParaRPr sz="1800">
              <a:latin typeface="Gill Sans"/>
              <a:ea typeface="Gill Sans"/>
              <a:cs typeface="Gill Sans"/>
              <a:sym typeface="Gill Sans"/>
            </a:endParaRPr>
          </a:p>
          <a:p>
            <a:pPr marL="290513" marR="0" lvl="0" indent="-311150" algn="l" rtl="0">
              <a:spcBef>
                <a:spcPts val="1660"/>
              </a:spcBef>
              <a:spcAft>
                <a:spcPts val="0"/>
              </a:spcAft>
              <a:buClr>
                <a:schemeClr val="dk1"/>
              </a:buClr>
              <a:buSzPts val="2700"/>
              <a:buFont typeface="Gill Sans"/>
              <a:buChar char="•"/>
            </a:pPr>
            <a:r>
              <a:rPr lang="en-US" sz="2700" i="0" u="none" strike="noStrike" cap="none">
                <a:solidFill>
                  <a:schemeClr val="dk1"/>
                </a:solidFill>
                <a:latin typeface="Gill Sans"/>
                <a:ea typeface="Gill Sans"/>
                <a:cs typeface="Gill Sans"/>
                <a:sym typeface="Gill Sans"/>
              </a:rPr>
              <a:t>Plaintiff, a former park ranger for the DC Dep’t of Parks &amp; Recreation, was terminated after failing random drug test. </a:t>
            </a:r>
            <a:endParaRPr sz="1800">
              <a:latin typeface="Gill Sans"/>
              <a:ea typeface="Gill Sans"/>
              <a:cs typeface="Gill Sans"/>
              <a:sym typeface="Gill Sans"/>
            </a:endParaRPr>
          </a:p>
          <a:p>
            <a:pPr marL="290513" marR="0" lvl="0" indent="-279400" algn="l" rtl="0">
              <a:spcBef>
                <a:spcPts val="1660"/>
              </a:spcBef>
              <a:spcAft>
                <a:spcPts val="0"/>
              </a:spcAft>
              <a:buClr>
                <a:schemeClr val="dk1"/>
              </a:buClr>
              <a:buSzPts val="2200"/>
              <a:buFont typeface="Gill Sans"/>
              <a:buChar char="•"/>
            </a:pPr>
            <a:r>
              <a:rPr lang="en-US" sz="2700" i="0" u="none" strike="noStrike" cap="none">
                <a:solidFill>
                  <a:schemeClr val="dk1"/>
                </a:solidFill>
                <a:latin typeface="Gill Sans"/>
                <a:ea typeface="Gill Sans"/>
                <a:cs typeface="Gill Sans"/>
                <a:sym typeface="Gill Sans"/>
              </a:rPr>
              <a:t>Ranger claimed his urine tested positive for marijuana because he had inhaled second-hand marijuana smoke, and also because his other prescription and OTC meds caused a “false positive.” </a:t>
            </a:r>
            <a:r>
              <a:rPr lang="en-US" sz="2200" i="0" u="none" strike="noStrike" cap="none">
                <a:solidFill>
                  <a:schemeClr val="dk1"/>
                </a:solidFill>
                <a:latin typeface="Gill Sans"/>
                <a:ea typeface="Gill Sans"/>
                <a:cs typeface="Gill Sans"/>
                <a:sym typeface="Gill Sans"/>
              </a:rPr>
              <a:t> </a:t>
            </a:r>
            <a:endParaRPr sz="1300">
              <a:latin typeface="Gill Sans"/>
              <a:ea typeface="Gill Sans"/>
              <a:cs typeface="Gill Sans"/>
              <a:sym typeface="Gill Sans"/>
            </a:endParaRPr>
          </a:p>
          <a:p>
            <a:pPr marL="457200" marR="0" lvl="0" indent="0" algn="l" rtl="0">
              <a:spcBef>
                <a:spcPts val="1660"/>
              </a:spcBef>
              <a:spcAft>
                <a:spcPts val="0"/>
              </a:spcAft>
              <a:buNone/>
            </a:pPr>
            <a:endParaRPr sz="130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1"/>
        <p:cNvGrpSpPr/>
        <p:nvPr/>
      </p:nvGrpSpPr>
      <p:grpSpPr>
        <a:xfrm>
          <a:off x="0" y="0"/>
          <a:ext cx="0" cy="0"/>
          <a:chOff x="0" y="0"/>
          <a:chExt cx="0" cy="0"/>
        </a:xfrm>
      </p:grpSpPr>
      <p:sp>
        <p:nvSpPr>
          <p:cNvPr id="562" name="Google Shape;562;p52"/>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63" name="Google Shape;563;p52"/>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64" name="Google Shape;564;p52"/>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65" name="Google Shape;565;p52"/>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600" cap="none">
                <a:solidFill>
                  <a:srgbClr val="262626"/>
                </a:solidFill>
                <a:latin typeface="Gill Sans"/>
                <a:ea typeface="Gill Sans"/>
                <a:cs typeface="Gill Sans"/>
                <a:sym typeface="Gill Sans"/>
              </a:rPr>
              <a:t>MARIJUANA USE</a:t>
            </a:r>
            <a:endParaRPr sz="3600"/>
          </a:p>
        </p:txBody>
      </p:sp>
      <p:sp>
        <p:nvSpPr>
          <p:cNvPr id="566" name="Google Shape;566;p52"/>
          <p:cNvSpPr txBox="1"/>
          <p:nvPr/>
        </p:nvSpPr>
        <p:spPr>
          <a:xfrm>
            <a:off x="1355425" y="1557725"/>
            <a:ext cx="9503100" cy="3947700"/>
          </a:xfrm>
          <a:prstGeom prst="rect">
            <a:avLst/>
          </a:prstGeom>
          <a:noFill/>
          <a:ln>
            <a:noFill/>
          </a:ln>
        </p:spPr>
        <p:txBody>
          <a:bodyPr spcFirstLastPara="1" wrap="square" lIns="91425" tIns="45700" rIns="91425" bIns="45700" anchor="t" anchorCtr="0">
            <a:normAutofit/>
          </a:bodyPr>
          <a:lstStyle/>
          <a:p>
            <a:pPr marL="457200" lvl="0" indent="-387350" algn="l" rtl="0">
              <a:spcBef>
                <a:spcPts val="1660"/>
              </a:spcBef>
              <a:spcAft>
                <a:spcPts val="0"/>
              </a:spcAft>
              <a:buClr>
                <a:schemeClr val="dk1"/>
              </a:buClr>
              <a:buSzPts val="2500"/>
              <a:buFont typeface="Gill Sans"/>
              <a:buChar char="•"/>
            </a:pPr>
            <a:r>
              <a:rPr lang="en-US" sz="2500">
                <a:solidFill>
                  <a:schemeClr val="dk1"/>
                </a:solidFill>
                <a:latin typeface="Gill Sans"/>
                <a:ea typeface="Gill Sans"/>
                <a:cs typeface="Gill Sans"/>
                <a:sym typeface="Gill Sans"/>
              </a:rPr>
              <a:t>Hearing officer had previously concluded that there was “no justification for the presence of [m]arijuana in the employee’s system,” and cause existed for his termination.  </a:t>
            </a:r>
            <a:endParaRPr sz="2500">
              <a:solidFill>
                <a:schemeClr val="dk1"/>
              </a:solidFill>
              <a:latin typeface="Gill Sans"/>
              <a:ea typeface="Gill Sans"/>
              <a:cs typeface="Gill Sans"/>
              <a:sym typeface="Gill Sans"/>
            </a:endParaRPr>
          </a:p>
          <a:p>
            <a:pPr marL="457200" lvl="0" indent="-387350" algn="l" rtl="0">
              <a:spcBef>
                <a:spcPts val="0"/>
              </a:spcBef>
              <a:spcAft>
                <a:spcPts val="0"/>
              </a:spcAft>
              <a:buClr>
                <a:schemeClr val="dk1"/>
              </a:buClr>
              <a:buSzPts val="2500"/>
              <a:buFont typeface="Gill Sans"/>
              <a:buChar char="•"/>
            </a:pPr>
            <a:r>
              <a:rPr lang="en-US" sz="2500">
                <a:solidFill>
                  <a:srgbClr val="404040"/>
                </a:solidFill>
                <a:latin typeface="Gill Sans"/>
                <a:ea typeface="Gill Sans"/>
                <a:cs typeface="Gill Sans"/>
                <a:sym typeface="Gill Sans"/>
              </a:rPr>
              <a:t>Decision was</a:t>
            </a:r>
            <a:r>
              <a:rPr lang="en-US" sz="2500" i="0" u="none" strike="noStrike" cap="none">
                <a:solidFill>
                  <a:srgbClr val="404040"/>
                </a:solidFill>
                <a:latin typeface="Gill Sans"/>
                <a:ea typeface="Gill Sans"/>
                <a:cs typeface="Gill Sans"/>
                <a:sym typeface="Gill Sans"/>
              </a:rPr>
              <a:t> previously upheld twice, but DC Court of Appeals reversed, holding that ranger’s termination violated CBA because District had failed to provide union with timely notice of the term decision.  </a:t>
            </a:r>
            <a:endParaRPr sz="2500">
              <a:latin typeface="Gill Sans"/>
              <a:ea typeface="Gill Sans"/>
              <a:cs typeface="Gill Sans"/>
              <a:sym typeface="Gill Sans"/>
            </a:endParaRPr>
          </a:p>
          <a:p>
            <a:pPr marL="457200" lvl="0" indent="-387350" algn="l" rtl="0">
              <a:spcBef>
                <a:spcPts val="0"/>
              </a:spcBef>
              <a:spcAft>
                <a:spcPts val="0"/>
              </a:spcAft>
              <a:buClr>
                <a:schemeClr val="dk1"/>
              </a:buClr>
              <a:buSzPts val="2500"/>
              <a:buFont typeface="Gill Sans"/>
              <a:buChar char="•"/>
            </a:pPr>
            <a:r>
              <a:rPr lang="en-US" sz="2500" i="0" u="none" strike="noStrike" cap="none">
                <a:solidFill>
                  <a:srgbClr val="404040"/>
                </a:solidFill>
                <a:latin typeface="Gill Sans"/>
                <a:ea typeface="Gill Sans"/>
                <a:cs typeface="Gill Sans"/>
                <a:sym typeface="Gill Sans"/>
              </a:rPr>
              <a:t>Failure to provide notice was not harmless error, therefore, the court need not reach ranger’s challenges to the drug test.</a:t>
            </a:r>
            <a:endParaRPr sz="2500">
              <a:latin typeface="Gill Sans"/>
              <a:ea typeface="Gill Sans"/>
              <a:cs typeface="Gill Sans"/>
              <a:sym typeface="Gill Sans"/>
            </a:endParaRPr>
          </a:p>
        </p:txBody>
      </p:sp>
      <p:sp>
        <p:nvSpPr>
          <p:cNvPr id="567" name="Google Shape;567;p52"/>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568" name="Google Shape;568;p5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47</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72"/>
        <p:cNvGrpSpPr/>
        <p:nvPr/>
      </p:nvGrpSpPr>
      <p:grpSpPr>
        <a:xfrm>
          <a:off x="0" y="0"/>
          <a:ext cx="0" cy="0"/>
          <a:chOff x="0" y="0"/>
          <a:chExt cx="0" cy="0"/>
        </a:xfrm>
      </p:grpSpPr>
      <p:sp>
        <p:nvSpPr>
          <p:cNvPr id="573" name="Google Shape;573;p53"/>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74" name="Google Shape;574;p53"/>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75" name="Google Shape;575;p53"/>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76" name="Google Shape;576;p53"/>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600" cap="none">
                <a:solidFill>
                  <a:srgbClr val="262626"/>
                </a:solidFill>
                <a:latin typeface="Gill Sans"/>
                <a:ea typeface="Gill Sans"/>
                <a:cs typeface="Gill Sans"/>
                <a:sym typeface="Gill Sans"/>
              </a:rPr>
              <a:t>MARIJUANA USE</a:t>
            </a:r>
            <a:endParaRPr sz="3600"/>
          </a:p>
        </p:txBody>
      </p:sp>
      <p:sp>
        <p:nvSpPr>
          <p:cNvPr id="577" name="Google Shape;577;p53"/>
          <p:cNvSpPr txBox="1"/>
          <p:nvPr/>
        </p:nvSpPr>
        <p:spPr>
          <a:xfrm>
            <a:off x="1352550" y="1752600"/>
            <a:ext cx="9406200" cy="38571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None/>
            </a:pPr>
            <a:r>
              <a:rPr lang="en-US" sz="2200" b="1" i="1" u="none" strike="noStrike" cap="none">
                <a:solidFill>
                  <a:srgbClr val="404040"/>
                </a:solidFill>
                <a:latin typeface="Gill Sans"/>
                <a:ea typeface="Gill Sans"/>
                <a:cs typeface="Gill Sans"/>
                <a:sym typeface="Gill Sans"/>
              </a:rPr>
              <a:t>Johnson v. So Others Might Eat, Inc.</a:t>
            </a:r>
            <a:r>
              <a:rPr lang="en-US" sz="2200" i="0" u="none" strike="noStrike" cap="none">
                <a:solidFill>
                  <a:srgbClr val="404040"/>
                </a:solidFill>
                <a:latin typeface="Gill Sans"/>
                <a:ea typeface="Gill Sans"/>
                <a:cs typeface="Gill Sans"/>
                <a:sym typeface="Gill Sans"/>
              </a:rPr>
              <a:t>, 53 A.3d 323 (D.C. 2012):  </a:t>
            </a:r>
            <a:endParaRPr sz="1900">
              <a:latin typeface="Gill Sans"/>
              <a:ea typeface="Gill Sans"/>
              <a:cs typeface="Gill Sans"/>
              <a:sym typeface="Gill Sans"/>
            </a:endParaRPr>
          </a:p>
          <a:p>
            <a:pPr marL="290513" marR="0" lvl="0" indent="-260350" algn="l" rtl="0">
              <a:lnSpc>
                <a:spcPct val="90000"/>
              </a:lnSpc>
              <a:spcBef>
                <a:spcPts val="1600"/>
              </a:spcBef>
              <a:spcAft>
                <a:spcPts val="0"/>
              </a:spcAft>
              <a:buClr>
                <a:schemeClr val="accent2"/>
              </a:buClr>
              <a:buSzPts val="2200"/>
              <a:buFont typeface="Gill Sans"/>
              <a:buChar char="•"/>
            </a:pPr>
            <a:r>
              <a:rPr lang="en-US" sz="2200" i="0" u="none" strike="noStrike" cap="none">
                <a:solidFill>
                  <a:srgbClr val="404040"/>
                </a:solidFill>
                <a:latin typeface="Gill Sans"/>
                <a:ea typeface="Gill Sans"/>
                <a:cs typeface="Gill Sans"/>
                <a:sym typeface="Gill Sans"/>
              </a:rPr>
              <a:t>Employee’s claim for unemployment benefits was denied when hearing officer concluded he had been terminated for gross misconduct. DC Court of Appeals reversed. </a:t>
            </a:r>
            <a:endParaRPr sz="1900">
              <a:latin typeface="Gill Sans"/>
              <a:ea typeface="Gill Sans"/>
              <a:cs typeface="Gill Sans"/>
              <a:sym typeface="Gill Sans"/>
            </a:endParaRPr>
          </a:p>
          <a:p>
            <a:pPr marL="290513" marR="0" lvl="0" indent="-260350" algn="l" rtl="0">
              <a:lnSpc>
                <a:spcPct val="90000"/>
              </a:lnSpc>
              <a:spcBef>
                <a:spcPts val="2200"/>
              </a:spcBef>
              <a:spcAft>
                <a:spcPts val="0"/>
              </a:spcAft>
              <a:buClr>
                <a:schemeClr val="accent2"/>
              </a:buClr>
              <a:buSzPts val="2200"/>
              <a:buFont typeface="Gill Sans"/>
              <a:buChar char="•"/>
            </a:pPr>
            <a:r>
              <a:rPr lang="en-US" sz="2200" i="0" u="none" strike="noStrike" cap="none">
                <a:solidFill>
                  <a:srgbClr val="404040"/>
                </a:solidFill>
                <a:latin typeface="Gill Sans"/>
                <a:ea typeface="Gill Sans"/>
                <a:cs typeface="Gill Sans"/>
                <a:sym typeface="Gill Sans"/>
              </a:rPr>
              <a:t>Employee, a security guard, was tested for drugs after a bag of marijuana was found on employer’s premises. Test was positive for marijuana, which resulted in employee’s termination for violating employer’s drug use policy.  </a:t>
            </a:r>
            <a:endParaRPr sz="1900">
              <a:latin typeface="Gill Sans"/>
              <a:ea typeface="Gill Sans"/>
              <a:cs typeface="Gill Sans"/>
              <a:sym typeface="Gill Sans"/>
            </a:endParaRPr>
          </a:p>
          <a:p>
            <a:pPr marL="290513" marR="0" lvl="0" indent="-260350" algn="l" rtl="0">
              <a:lnSpc>
                <a:spcPct val="90000"/>
              </a:lnSpc>
              <a:spcBef>
                <a:spcPts val="2200"/>
              </a:spcBef>
              <a:spcAft>
                <a:spcPts val="0"/>
              </a:spcAft>
              <a:buClr>
                <a:schemeClr val="accent2"/>
              </a:buClr>
              <a:buSzPts val="2200"/>
              <a:buFont typeface="Gill Sans"/>
              <a:buChar char="•"/>
            </a:pPr>
            <a:r>
              <a:rPr lang="en-US" sz="2200" i="0" u="none" strike="noStrike" cap="none">
                <a:solidFill>
                  <a:srgbClr val="404040"/>
                </a:solidFill>
                <a:latin typeface="Gill Sans"/>
                <a:ea typeface="Gill Sans"/>
                <a:cs typeface="Gill Sans"/>
                <a:sym typeface="Gill Sans"/>
              </a:rPr>
              <a:t>In reversing, court found there was no nexus between the claimant’s off-duty marijuana use and his employment, which was a required showing to establish misconduct.</a:t>
            </a:r>
            <a:endParaRPr sz="1900">
              <a:latin typeface="Gill Sans"/>
              <a:ea typeface="Gill Sans"/>
              <a:cs typeface="Gill Sans"/>
              <a:sym typeface="Gill Sans"/>
            </a:endParaRPr>
          </a:p>
        </p:txBody>
      </p:sp>
      <p:sp>
        <p:nvSpPr>
          <p:cNvPr id="578" name="Google Shape;578;p53"/>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579" name="Google Shape;579;p5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48</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83"/>
        <p:cNvGrpSpPr/>
        <p:nvPr/>
      </p:nvGrpSpPr>
      <p:grpSpPr>
        <a:xfrm>
          <a:off x="0" y="0"/>
          <a:ext cx="0" cy="0"/>
          <a:chOff x="0" y="0"/>
          <a:chExt cx="0" cy="0"/>
        </a:xfrm>
      </p:grpSpPr>
      <p:sp>
        <p:nvSpPr>
          <p:cNvPr id="584" name="Google Shape;584;g96d39ba679_0_15"/>
          <p:cNvSpPr/>
          <p:nvPr/>
        </p:nvSpPr>
        <p:spPr>
          <a:xfrm>
            <a:off x="1" y="0"/>
            <a:ext cx="3070200"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85" name="Google Shape;585;g96d39ba679_0_15"/>
          <p:cNvSpPr/>
          <p:nvPr/>
        </p:nvSpPr>
        <p:spPr>
          <a:xfrm>
            <a:off x="3070172" y="0"/>
            <a:ext cx="91218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86" name="Google Shape;586;g96d39ba679_0_15"/>
          <p:cNvSpPr/>
          <p:nvPr/>
        </p:nvSpPr>
        <p:spPr>
          <a:xfrm>
            <a:off x="1117423" y="1443035"/>
            <a:ext cx="3972000" cy="397200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87" name="Google Shape;587;g96d39ba679_0_15"/>
          <p:cNvSpPr>
            <a:spLocks noGrp="1"/>
          </p:cNvSpPr>
          <p:nvPr>
            <p:ph type="title"/>
          </p:nvPr>
        </p:nvSpPr>
        <p:spPr>
          <a:xfrm>
            <a:off x="1260873" y="1586484"/>
            <a:ext cx="3684900" cy="3684900"/>
          </a:xfrm>
          <a:prstGeom prst="ellipse">
            <a:avLst/>
          </a:prstGeom>
          <a:solidFill>
            <a:srgbClr val="6B8890"/>
          </a:solidFill>
          <a:ln>
            <a:noFill/>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FFFFFF"/>
              </a:buClr>
              <a:buSzPts val="2300"/>
              <a:buFont typeface="Gill Sans"/>
              <a:buNone/>
            </a:pPr>
            <a:r>
              <a:rPr lang="en-US" sz="2300">
                <a:solidFill>
                  <a:srgbClr val="FFFFFF"/>
                </a:solidFill>
              </a:rPr>
              <a:t>OUTSIDE EMPLOYMENT</a:t>
            </a:r>
            <a:endParaRPr/>
          </a:p>
        </p:txBody>
      </p:sp>
      <p:sp>
        <p:nvSpPr>
          <p:cNvPr id="588" name="Google Shape;588;g96d39ba679_0_15"/>
          <p:cNvSpPr txBox="1">
            <a:spLocks noGrp="1"/>
          </p:cNvSpPr>
          <p:nvPr>
            <p:ph type="body" idx="1"/>
          </p:nvPr>
        </p:nvSpPr>
        <p:spPr>
          <a:xfrm>
            <a:off x="5089425" y="283225"/>
            <a:ext cx="6111900" cy="5641500"/>
          </a:xfrm>
          <a:prstGeom prst="rect">
            <a:avLst/>
          </a:prstGeom>
          <a:noFill/>
          <a:ln>
            <a:noFill/>
          </a:ln>
        </p:spPr>
        <p:txBody>
          <a:bodyPr spcFirstLastPara="1" wrap="square" lIns="91425" tIns="45700" rIns="91425" bIns="45700" anchor="ctr" anchorCtr="0">
            <a:noAutofit/>
          </a:bodyPr>
          <a:lstStyle/>
          <a:p>
            <a:pPr marL="228600" lvl="0" indent="0" algn="l" rtl="0">
              <a:lnSpc>
                <a:spcPct val="100000"/>
              </a:lnSpc>
              <a:spcBef>
                <a:spcPts val="0"/>
              </a:spcBef>
              <a:spcAft>
                <a:spcPts val="0"/>
              </a:spcAft>
              <a:buNone/>
            </a:pPr>
            <a:endParaRPr sz="3000"/>
          </a:p>
          <a:p>
            <a:pPr marL="228600" lvl="0" indent="0" algn="l" rtl="0">
              <a:lnSpc>
                <a:spcPct val="100000"/>
              </a:lnSpc>
              <a:spcBef>
                <a:spcPts val="0"/>
              </a:spcBef>
              <a:spcAft>
                <a:spcPts val="0"/>
              </a:spcAft>
              <a:buNone/>
            </a:pPr>
            <a:r>
              <a:rPr lang="en-US" sz="3000"/>
              <a:t>Pros:</a:t>
            </a:r>
            <a:endParaRPr sz="3000"/>
          </a:p>
          <a:p>
            <a:pPr marL="457200" lvl="0" indent="-419100" algn="l" rtl="0">
              <a:lnSpc>
                <a:spcPct val="100000"/>
              </a:lnSpc>
              <a:spcBef>
                <a:spcPts val="0"/>
              </a:spcBef>
              <a:spcAft>
                <a:spcPts val="0"/>
              </a:spcAft>
              <a:buSzPts val="3000"/>
              <a:buChar char="•"/>
            </a:pPr>
            <a:r>
              <a:rPr lang="en-US" sz="3000"/>
              <a:t>Employee can earn more money</a:t>
            </a:r>
            <a:endParaRPr sz="3000"/>
          </a:p>
          <a:p>
            <a:pPr marL="457200" lvl="0" indent="-419100" algn="l" rtl="0">
              <a:lnSpc>
                <a:spcPct val="100000"/>
              </a:lnSpc>
              <a:spcBef>
                <a:spcPts val="0"/>
              </a:spcBef>
              <a:spcAft>
                <a:spcPts val="0"/>
              </a:spcAft>
              <a:buSzPts val="3000"/>
              <a:buChar char="•"/>
            </a:pPr>
            <a:r>
              <a:rPr lang="en-US" sz="3000"/>
              <a:t>Employee feels that primary employer is not needlessly restricting and interfering with employee’s off-duty life</a:t>
            </a:r>
            <a:endParaRPr sz="3000"/>
          </a:p>
          <a:p>
            <a:pPr marL="457200" lvl="0" indent="-419100" algn="l" rtl="0">
              <a:lnSpc>
                <a:spcPct val="100000"/>
              </a:lnSpc>
              <a:spcBef>
                <a:spcPts val="0"/>
              </a:spcBef>
              <a:spcAft>
                <a:spcPts val="0"/>
              </a:spcAft>
              <a:buSzPts val="3000"/>
              <a:buChar char="•"/>
            </a:pPr>
            <a:r>
              <a:rPr lang="en-US" sz="3000"/>
              <a:t>Employee morale is improved</a:t>
            </a:r>
            <a:endParaRPr sz="3000"/>
          </a:p>
          <a:p>
            <a:pPr marL="457200" lvl="0" indent="-419100" algn="l" rtl="0">
              <a:lnSpc>
                <a:spcPct val="100000"/>
              </a:lnSpc>
              <a:spcBef>
                <a:spcPts val="0"/>
              </a:spcBef>
              <a:spcAft>
                <a:spcPts val="0"/>
              </a:spcAft>
              <a:buSzPts val="3000"/>
              <a:buChar char="•"/>
            </a:pPr>
            <a:r>
              <a:rPr lang="en-US" sz="3000"/>
              <a:t>Employee may learn skills at second job that are transferable to primary job</a:t>
            </a:r>
            <a:endParaRPr sz="3000"/>
          </a:p>
          <a:p>
            <a:pPr marL="457200" lvl="0" indent="-419100" algn="l" rtl="0">
              <a:lnSpc>
                <a:spcPct val="100000"/>
              </a:lnSpc>
              <a:spcBef>
                <a:spcPts val="0"/>
              </a:spcBef>
              <a:spcAft>
                <a:spcPts val="0"/>
              </a:spcAft>
              <a:buSzPts val="3000"/>
              <a:buChar char="•"/>
            </a:pPr>
            <a:r>
              <a:rPr lang="en-US" sz="3000"/>
              <a:t>Can help defeat misclassification claims</a:t>
            </a:r>
            <a:endParaRPr sz="3000"/>
          </a:p>
          <a:p>
            <a:pPr marL="228600" lvl="0" indent="0" algn="l" rtl="0">
              <a:lnSpc>
                <a:spcPct val="100000"/>
              </a:lnSpc>
              <a:spcBef>
                <a:spcPts val="0"/>
              </a:spcBef>
              <a:spcAft>
                <a:spcPts val="0"/>
              </a:spcAft>
              <a:buNone/>
            </a:pPr>
            <a:endParaRPr sz="3000"/>
          </a:p>
          <a:p>
            <a:pPr marL="228600" lvl="0" indent="-114300" algn="l" rtl="0">
              <a:lnSpc>
                <a:spcPct val="100000"/>
              </a:lnSpc>
              <a:spcBef>
                <a:spcPts val="1000"/>
              </a:spcBef>
              <a:spcAft>
                <a:spcPts val="0"/>
              </a:spcAft>
              <a:buSzPts val="1800"/>
              <a:buNone/>
            </a:pPr>
            <a:endParaRPr/>
          </a:p>
        </p:txBody>
      </p:sp>
      <p:sp>
        <p:nvSpPr>
          <p:cNvPr id="589" name="Google Shape;589;g96d39ba679_0_15"/>
          <p:cNvSpPr txBox="1">
            <a:spLocks noGrp="1"/>
          </p:cNvSpPr>
          <p:nvPr>
            <p:ph type="ftr" idx="11"/>
          </p:nvPr>
        </p:nvSpPr>
        <p:spPr>
          <a:xfrm>
            <a:off x="5591694" y="6236208"/>
            <a:ext cx="4853400" cy="320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solidFill>
                  <a:schemeClr val="dk2"/>
                </a:solidFill>
              </a:rPr>
              <a:t>DC BAR | September 24, 2020</a:t>
            </a:r>
            <a:endParaRPr/>
          </a:p>
        </p:txBody>
      </p:sp>
      <p:sp>
        <p:nvSpPr>
          <p:cNvPr id="590" name="Google Shape;590;g96d39ba679_0_15"/>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p>
            <a:pPr marL="0" lvl="0" indent="0" algn="ctr" rtl="0">
              <a:lnSpc>
                <a:spcPct val="90000"/>
              </a:lnSpc>
              <a:spcBef>
                <a:spcPts val="0"/>
              </a:spcBef>
              <a:spcAft>
                <a:spcPts val="0"/>
              </a:spcAft>
              <a:buNone/>
            </a:pPr>
            <a:fld id="{00000000-1234-1234-1234-123412341234}" type="slidenum">
              <a:rPr lang="en-US"/>
              <a:t>49</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6"/>
        <p:cNvGrpSpPr/>
        <p:nvPr/>
      </p:nvGrpSpPr>
      <p:grpSpPr>
        <a:xfrm>
          <a:off x="0" y="0"/>
          <a:ext cx="0" cy="0"/>
          <a:chOff x="0" y="0"/>
          <a:chExt cx="0" cy="0"/>
        </a:xfrm>
      </p:grpSpPr>
      <p:sp>
        <p:nvSpPr>
          <p:cNvPr id="147" name="Google Shape;147;g99320b995b_0_19"/>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48" name="Google Shape;148;g99320b995b_0_19"/>
          <p:cNvSpPr/>
          <p:nvPr/>
        </p:nvSpPr>
        <p:spPr>
          <a:xfrm>
            <a:off x="1249680" y="1248156"/>
            <a:ext cx="9692700" cy="43617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49" name="Google Shape;149;g99320b995b_0_19"/>
          <p:cNvSpPr/>
          <p:nvPr/>
        </p:nvSpPr>
        <p:spPr>
          <a:xfrm>
            <a:off x="1062228" y="1060704"/>
            <a:ext cx="10067400" cy="4736700"/>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50" name="Google Shape;150;g99320b995b_0_19"/>
          <p:cNvSpPr txBox="1">
            <a:spLocks noGrp="1"/>
          </p:cNvSpPr>
          <p:nvPr>
            <p:ph type="title"/>
          </p:nvPr>
        </p:nvSpPr>
        <p:spPr>
          <a:xfrm>
            <a:off x="2231136" y="467418"/>
            <a:ext cx="7729800" cy="11886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en-US" sz="3200"/>
              <a:t>POLITICAL ACTIVITY</a:t>
            </a:r>
            <a:endParaRPr sz="3200"/>
          </a:p>
        </p:txBody>
      </p:sp>
      <p:sp>
        <p:nvSpPr>
          <p:cNvPr id="151" name="Google Shape;151;g99320b995b_0_19"/>
          <p:cNvSpPr/>
          <p:nvPr/>
        </p:nvSpPr>
        <p:spPr>
          <a:xfrm>
            <a:off x="1456575" y="1656025"/>
            <a:ext cx="9486000" cy="38466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600"/>
              </a:spcBef>
              <a:spcAft>
                <a:spcPts val="0"/>
              </a:spcAft>
              <a:buNone/>
            </a:pPr>
            <a:r>
              <a:rPr lang="en-US" sz="2700">
                <a:solidFill>
                  <a:schemeClr val="dk1"/>
                </a:solidFill>
                <a:latin typeface="Gill Sans"/>
                <a:ea typeface="Gill Sans"/>
                <a:cs typeface="Gill Sans"/>
                <a:sym typeface="Gill Sans"/>
              </a:rPr>
              <a:t>In </a:t>
            </a:r>
            <a:r>
              <a:rPr lang="en-US" sz="2700" i="1">
                <a:solidFill>
                  <a:schemeClr val="dk1"/>
                </a:solidFill>
                <a:latin typeface="Gill Sans"/>
                <a:ea typeface="Gill Sans"/>
                <a:cs typeface="Gill Sans"/>
                <a:sym typeface="Gill Sans"/>
              </a:rPr>
              <a:t>McCaskill v. Gaulladet Univ., </a:t>
            </a:r>
            <a:r>
              <a:rPr lang="en-US" sz="2700">
                <a:solidFill>
                  <a:srgbClr val="3D3D3D"/>
                </a:solidFill>
                <a:highlight>
                  <a:schemeClr val="lt1"/>
                </a:highlight>
                <a:latin typeface="Gill Sans"/>
                <a:ea typeface="Gill Sans"/>
                <a:cs typeface="Gill Sans"/>
                <a:sym typeface="Gill Sans"/>
              </a:rPr>
              <a:t>36 F.Supp.3d 145 (D.D.C. 2014), the plaintiff alleged that the university discriminated against her because of her actions—namely, that she signed a petition to place Maryland's Proposition 6—a state constitutional amendment that would have banned same-sex marriage—on the ballot.  She did not allege it was based on her membership in any group, let alone any political party. She made no attempg to distinguish her signing a petition from the “general” politicking discussed</a:t>
            </a:r>
            <a:r>
              <a:rPr lang="en-US" sz="2700">
                <a:solidFill>
                  <a:schemeClr val="dk1"/>
                </a:solidFill>
                <a:highlight>
                  <a:schemeClr val="lt1"/>
                </a:highlight>
                <a:latin typeface="Gill Sans"/>
                <a:ea typeface="Gill Sans"/>
                <a:cs typeface="Gill Sans"/>
                <a:sym typeface="Gill Sans"/>
              </a:rPr>
              <a:t> in </a:t>
            </a:r>
            <a:r>
              <a:rPr lang="en-US" sz="2700" i="1">
                <a:solidFill>
                  <a:schemeClr val="dk1"/>
                </a:solidFill>
                <a:highlight>
                  <a:schemeClr val="lt1"/>
                </a:highlight>
                <a:uFill>
                  <a:noFill/>
                </a:uFill>
                <a:latin typeface="Gill Sans"/>
                <a:ea typeface="Gill Sans"/>
                <a:cs typeface="Gill Sans"/>
                <a:sym typeface="Gill Sans"/>
                <a:hlinkClick r:id="rId3">
                  <a:extLst>
                    <a:ext uri="{A12FA001-AC4F-418D-AE19-62706E023703}">
                      <ahyp:hlinkClr xmlns:ahyp="http://schemas.microsoft.com/office/drawing/2018/hyperlinkcolor" val="tx"/>
                    </a:ext>
                  </a:extLst>
                </a:hlinkClick>
              </a:rPr>
              <a:t>Blodgett.</a:t>
            </a:r>
            <a:r>
              <a:rPr lang="en-US" sz="2700">
                <a:solidFill>
                  <a:schemeClr val="dk1"/>
                </a:solidFill>
                <a:highlight>
                  <a:schemeClr val="lt1"/>
                </a:highlight>
                <a:latin typeface="Gill Sans"/>
                <a:ea typeface="Gill Sans"/>
                <a:cs typeface="Gill Sans"/>
                <a:sym typeface="Gill Sans"/>
              </a:rPr>
              <a:t> </a:t>
            </a:r>
            <a:r>
              <a:rPr lang="en-US" sz="2700">
                <a:solidFill>
                  <a:srgbClr val="3D3D3D"/>
                </a:solidFill>
                <a:highlight>
                  <a:schemeClr val="lt1"/>
                </a:highlight>
                <a:latin typeface="Gill Sans"/>
                <a:ea typeface="Gill Sans"/>
                <a:cs typeface="Gill Sans"/>
                <a:sym typeface="Gill Sans"/>
              </a:rPr>
              <a:t>The Court thus dismissed her claim of discrimination based on political affiliation</a:t>
            </a:r>
            <a:r>
              <a:rPr lang="en-US" sz="3100">
                <a:solidFill>
                  <a:srgbClr val="3D3D3D"/>
                </a:solidFill>
                <a:highlight>
                  <a:schemeClr val="lt1"/>
                </a:highlight>
                <a:latin typeface="Gill Sans"/>
                <a:ea typeface="Gill Sans"/>
                <a:cs typeface="Gill Sans"/>
                <a:sym typeface="Gill Sans"/>
              </a:rPr>
              <a:t>.</a:t>
            </a:r>
            <a:endParaRPr sz="2400">
              <a:solidFill>
                <a:schemeClr val="dk1"/>
              </a:solidFill>
              <a:latin typeface="Gill Sans"/>
              <a:ea typeface="Gill Sans"/>
              <a:cs typeface="Gill Sans"/>
              <a:sym typeface="Gill Sans"/>
            </a:endParaRPr>
          </a:p>
          <a:p>
            <a:pPr marL="457200" lvl="0" indent="-342900" algn="just" rtl="0">
              <a:lnSpc>
                <a:spcPct val="90000"/>
              </a:lnSpc>
              <a:spcBef>
                <a:spcPts val="600"/>
              </a:spcBef>
              <a:spcAft>
                <a:spcPts val="0"/>
              </a:spcAft>
              <a:buClr>
                <a:schemeClr val="accent2"/>
              </a:buClr>
              <a:buSzPts val="1800"/>
              <a:buChar char="•"/>
            </a:pPr>
            <a:endParaRPr sz="1600" i="1">
              <a:solidFill>
                <a:schemeClr val="dk1"/>
              </a:solidFill>
              <a:latin typeface="Gill Sans"/>
              <a:ea typeface="Gill Sans"/>
              <a:cs typeface="Gill Sans"/>
              <a:sym typeface="Gill Sans"/>
            </a:endParaRPr>
          </a:p>
          <a:p>
            <a:pPr marL="0" marR="0" lvl="0" indent="0" algn="l" rtl="0">
              <a:lnSpc>
                <a:spcPct val="90000"/>
              </a:lnSpc>
              <a:spcBef>
                <a:spcPts val="0"/>
              </a:spcBef>
              <a:spcAft>
                <a:spcPts val="0"/>
              </a:spcAft>
              <a:buClr>
                <a:srgbClr val="404040"/>
              </a:buClr>
              <a:buSzPts val="1800"/>
              <a:buFont typeface="Gill Sans"/>
              <a:buChar char="•"/>
            </a:pPr>
            <a:endParaRPr sz="1800">
              <a:solidFill>
                <a:srgbClr val="404040"/>
              </a:solidFill>
              <a:latin typeface="Gill Sans"/>
              <a:ea typeface="Gill Sans"/>
              <a:cs typeface="Gill Sans"/>
              <a:sym typeface="Gill Sans"/>
            </a:endParaRPr>
          </a:p>
          <a:p>
            <a:pPr marL="0" marR="0" lvl="0" indent="114300" algn="l" rtl="0">
              <a:lnSpc>
                <a:spcPct val="90000"/>
              </a:lnSpc>
              <a:spcBef>
                <a:spcPts val="1000"/>
              </a:spcBef>
              <a:spcAft>
                <a:spcPts val="0"/>
              </a:spcAft>
              <a:buClr>
                <a:schemeClr val="accent2"/>
              </a:buClr>
              <a:buSzPts val="1800"/>
              <a:buFont typeface="Arial"/>
              <a:buNone/>
            </a:pPr>
            <a:endParaRPr sz="1800" b="0" i="0" u="none" strike="noStrike" cap="none">
              <a:solidFill>
                <a:srgbClr val="404040"/>
              </a:solidFill>
              <a:latin typeface="Gill Sans"/>
              <a:ea typeface="Gill Sans"/>
              <a:cs typeface="Gill Sans"/>
              <a:sym typeface="Gill Sans"/>
            </a:endParaRPr>
          </a:p>
          <a:p>
            <a:pPr marL="0" marR="0" lvl="0" indent="114300" algn="l" rtl="0">
              <a:lnSpc>
                <a:spcPct val="90000"/>
              </a:lnSpc>
              <a:spcBef>
                <a:spcPts val="1000"/>
              </a:spcBef>
              <a:spcAft>
                <a:spcPts val="0"/>
              </a:spcAft>
              <a:buClr>
                <a:schemeClr val="accent2"/>
              </a:buClr>
              <a:buSzPts val="1800"/>
              <a:buFont typeface="Arial"/>
              <a:buNone/>
            </a:pPr>
            <a:endParaRPr sz="1800" b="0" i="0" u="none" strike="noStrike" cap="none">
              <a:solidFill>
                <a:srgbClr val="404040"/>
              </a:solidFill>
              <a:latin typeface="Gill Sans"/>
              <a:ea typeface="Gill Sans"/>
              <a:cs typeface="Gill Sans"/>
              <a:sym typeface="Gill Sans"/>
            </a:endParaRPr>
          </a:p>
          <a:p>
            <a:pPr marL="0" marR="0" lvl="0" indent="114300" algn="l" rtl="0">
              <a:lnSpc>
                <a:spcPct val="90000"/>
              </a:lnSpc>
              <a:spcBef>
                <a:spcPts val="1000"/>
              </a:spcBef>
              <a:spcAft>
                <a:spcPts val="0"/>
              </a:spcAft>
              <a:buClr>
                <a:schemeClr val="accent2"/>
              </a:buClr>
              <a:buSzPts val="1800"/>
              <a:buFont typeface="Arial"/>
              <a:buNone/>
            </a:pPr>
            <a:endParaRPr sz="1800" b="0" i="0" u="none" strike="noStrike" cap="none">
              <a:solidFill>
                <a:srgbClr val="404040"/>
              </a:solidFill>
              <a:latin typeface="Gill Sans"/>
              <a:ea typeface="Gill Sans"/>
              <a:cs typeface="Gill Sans"/>
              <a:sym typeface="Gill Sans"/>
            </a:endParaRPr>
          </a:p>
        </p:txBody>
      </p:sp>
      <p:sp>
        <p:nvSpPr>
          <p:cNvPr id="152" name="Google Shape;152;g99320b995b_0_19"/>
          <p:cNvSpPr txBox="1">
            <a:spLocks noGrp="1"/>
          </p:cNvSpPr>
          <p:nvPr>
            <p:ph type="ftr" idx="11"/>
          </p:nvPr>
        </p:nvSpPr>
        <p:spPr>
          <a:xfrm>
            <a:off x="1600200" y="6236208"/>
            <a:ext cx="5901300" cy="320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solidFill>
                  <a:srgbClr val="FFFFFF"/>
                </a:solidFill>
              </a:rPr>
              <a:t>DC BAR | September 24, 2020</a:t>
            </a:r>
            <a:endParaRPr/>
          </a:p>
        </p:txBody>
      </p:sp>
      <p:sp>
        <p:nvSpPr>
          <p:cNvPr id="153" name="Google Shape;153;g99320b995b_0_19"/>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5</a:t>
            </a:fld>
            <a:endParaRPr>
              <a:solidFill>
                <a:srgbClr val="FFFFFF"/>
              </a:solidFill>
              <a:latin typeface="Gill Sans"/>
              <a:ea typeface="Gill Sans"/>
              <a:cs typeface="Gill Sans"/>
              <a:sym typeface="Gill Sans"/>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94"/>
        <p:cNvGrpSpPr/>
        <p:nvPr/>
      </p:nvGrpSpPr>
      <p:grpSpPr>
        <a:xfrm>
          <a:off x="0" y="0"/>
          <a:ext cx="0" cy="0"/>
          <a:chOff x="0" y="0"/>
          <a:chExt cx="0" cy="0"/>
        </a:xfrm>
      </p:grpSpPr>
      <p:sp>
        <p:nvSpPr>
          <p:cNvPr id="595" name="Google Shape;595;g96d39ba679_0_25"/>
          <p:cNvSpPr/>
          <p:nvPr/>
        </p:nvSpPr>
        <p:spPr>
          <a:xfrm>
            <a:off x="1" y="0"/>
            <a:ext cx="3070200"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96" name="Google Shape;596;g96d39ba679_0_25"/>
          <p:cNvSpPr/>
          <p:nvPr/>
        </p:nvSpPr>
        <p:spPr>
          <a:xfrm>
            <a:off x="3070172" y="0"/>
            <a:ext cx="91218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97" name="Google Shape;597;g96d39ba679_0_25"/>
          <p:cNvSpPr/>
          <p:nvPr/>
        </p:nvSpPr>
        <p:spPr>
          <a:xfrm>
            <a:off x="1117423" y="1443035"/>
            <a:ext cx="3972000" cy="397200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598" name="Google Shape;598;g96d39ba679_0_25"/>
          <p:cNvSpPr>
            <a:spLocks noGrp="1"/>
          </p:cNvSpPr>
          <p:nvPr>
            <p:ph type="title"/>
          </p:nvPr>
        </p:nvSpPr>
        <p:spPr>
          <a:xfrm>
            <a:off x="1260873" y="1586484"/>
            <a:ext cx="3684900" cy="3684900"/>
          </a:xfrm>
          <a:prstGeom prst="ellipse">
            <a:avLst/>
          </a:prstGeom>
          <a:solidFill>
            <a:srgbClr val="6B8890"/>
          </a:solidFill>
          <a:ln>
            <a:noFill/>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FFFFFF"/>
              </a:buClr>
              <a:buSzPts val="2300"/>
              <a:buFont typeface="Gill Sans"/>
              <a:buNone/>
            </a:pPr>
            <a:r>
              <a:rPr lang="en-US" sz="2300">
                <a:solidFill>
                  <a:srgbClr val="FFFFFF"/>
                </a:solidFill>
              </a:rPr>
              <a:t>OUTSIDE EMPLOYMENT</a:t>
            </a:r>
            <a:endParaRPr/>
          </a:p>
        </p:txBody>
      </p:sp>
      <p:sp>
        <p:nvSpPr>
          <p:cNvPr id="599" name="Google Shape;599;g96d39ba679_0_25"/>
          <p:cNvSpPr txBox="1">
            <a:spLocks noGrp="1"/>
          </p:cNvSpPr>
          <p:nvPr>
            <p:ph type="body" idx="1"/>
          </p:nvPr>
        </p:nvSpPr>
        <p:spPr>
          <a:xfrm>
            <a:off x="5089425" y="282800"/>
            <a:ext cx="6293400" cy="5709000"/>
          </a:xfrm>
          <a:prstGeom prst="rect">
            <a:avLst/>
          </a:prstGeom>
          <a:noFill/>
          <a:ln>
            <a:noFill/>
          </a:ln>
        </p:spPr>
        <p:txBody>
          <a:bodyPr spcFirstLastPara="1" wrap="square" lIns="91425" tIns="45700" rIns="91425" bIns="45700" anchor="ctr" anchorCtr="0">
            <a:noAutofit/>
          </a:bodyPr>
          <a:lstStyle/>
          <a:p>
            <a:pPr marL="228600" lvl="0" indent="0" algn="l" rtl="0">
              <a:lnSpc>
                <a:spcPct val="100000"/>
              </a:lnSpc>
              <a:spcBef>
                <a:spcPts val="0"/>
              </a:spcBef>
              <a:spcAft>
                <a:spcPts val="0"/>
              </a:spcAft>
              <a:buNone/>
            </a:pPr>
            <a:endParaRPr sz="3000"/>
          </a:p>
          <a:p>
            <a:pPr marL="228600" lvl="0" indent="0" algn="l" rtl="0">
              <a:lnSpc>
                <a:spcPct val="100000"/>
              </a:lnSpc>
              <a:spcBef>
                <a:spcPts val="0"/>
              </a:spcBef>
              <a:spcAft>
                <a:spcPts val="0"/>
              </a:spcAft>
              <a:buNone/>
            </a:pPr>
            <a:r>
              <a:rPr lang="en-US" sz="2700"/>
              <a:t>Cons:</a:t>
            </a:r>
            <a:endParaRPr sz="2700"/>
          </a:p>
          <a:p>
            <a:pPr marL="457200" lvl="0" indent="-400050" algn="l" rtl="0">
              <a:lnSpc>
                <a:spcPct val="100000"/>
              </a:lnSpc>
              <a:spcBef>
                <a:spcPts val="0"/>
              </a:spcBef>
              <a:spcAft>
                <a:spcPts val="0"/>
              </a:spcAft>
              <a:buSzPts val="2700"/>
              <a:buChar char="•"/>
            </a:pPr>
            <a:r>
              <a:rPr lang="en-US" sz="2700"/>
              <a:t>Employee may be tired from demands of second job</a:t>
            </a:r>
            <a:endParaRPr sz="2700"/>
          </a:p>
          <a:p>
            <a:pPr marL="457200" lvl="0" indent="-400050" algn="l" rtl="0">
              <a:lnSpc>
                <a:spcPct val="100000"/>
              </a:lnSpc>
              <a:spcBef>
                <a:spcPts val="0"/>
              </a:spcBef>
              <a:spcAft>
                <a:spcPts val="0"/>
              </a:spcAft>
              <a:buSzPts val="2700"/>
              <a:buChar char="•"/>
            </a:pPr>
            <a:r>
              <a:rPr lang="en-US" sz="2700"/>
              <a:t>Employee may not be available for overtime or to work late because of schedule for second job</a:t>
            </a:r>
            <a:endParaRPr sz="2700"/>
          </a:p>
          <a:p>
            <a:pPr marL="457200" lvl="0" indent="-400050" algn="l" rtl="0">
              <a:lnSpc>
                <a:spcPct val="100000"/>
              </a:lnSpc>
              <a:spcBef>
                <a:spcPts val="0"/>
              </a:spcBef>
              <a:spcAft>
                <a:spcPts val="0"/>
              </a:spcAft>
              <a:buSzPts val="2700"/>
              <a:buChar char="•"/>
            </a:pPr>
            <a:r>
              <a:rPr lang="en-US" sz="2700"/>
              <a:t>Employee may be doing work for one job while on the clock for the other job</a:t>
            </a:r>
            <a:endParaRPr sz="2700"/>
          </a:p>
          <a:p>
            <a:pPr marL="457200" lvl="0" indent="-400050" algn="l" rtl="0">
              <a:lnSpc>
                <a:spcPct val="100000"/>
              </a:lnSpc>
              <a:spcBef>
                <a:spcPts val="0"/>
              </a:spcBef>
              <a:spcAft>
                <a:spcPts val="0"/>
              </a:spcAft>
              <a:buSzPts val="2700"/>
              <a:buChar char="•"/>
            </a:pPr>
            <a:r>
              <a:rPr lang="en-US" sz="2700"/>
              <a:t>Employee may inadvertently reveal confidential information about the other employer</a:t>
            </a:r>
            <a:endParaRPr sz="2700"/>
          </a:p>
          <a:p>
            <a:pPr marL="457200" lvl="0" indent="-400050" algn="l" rtl="0">
              <a:lnSpc>
                <a:spcPct val="100000"/>
              </a:lnSpc>
              <a:spcBef>
                <a:spcPts val="0"/>
              </a:spcBef>
              <a:spcAft>
                <a:spcPts val="0"/>
              </a:spcAft>
              <a:buSzPts val="2700"/>
              <a:buChar char="•"/>
            </a:pPr>
            <a:r>
              <a:rPr lang="en-US" sz="2700"/>
              <a:t>Employee may face a conflict of interest at some point</a:t>
            </a:r>
            <a:endParaRPr sz="2700"/>
          </a:p>
          <a:p>
            <a:pPr marL="457200" lvl="0" indent="0" algn="l" rtl="0">
              <a:lnSpc>
                <a:spcPct val="100000"/>
              </a:lnSpc>
              <a:spcBef>
                <a:spcPts val="0"/>
              </a:spcBef>
              <a:spcAft>
                <a:spcPts val="0"/>
              </a:spcAft>
              <a:buNone/>
            </a:pPr>
            <a:endParaRPr sz="3000"/>
          </a:p>
          <a:p>
            <a:pPr marL="228600" lvl="0" indent="-114300" algn="l" rtl="0">
              <a:lnSpc>
                <a:spcPct val="100000"/>
              </a:lnSpc>
              <a:spcBef>
                <a:spcPts val="1000"/>
              </a:spcBef>
              <a:spcAft>
                <a:spcPts val="0"/>
              </a:spcAft>
              <a:buSzPts val="1800"/>
              <a:buNone/>
            </a:pPr>
            <a:endParaRPr/>
          </a:p>
        </p:txBody>
      </p:sp>
      <p:sp>
        <p:nvSpPr>
          <p:cNvPr id="600" name="Google Shape;600;g96d39ba679_0_25"/>
          <p:cNvSpPr txBox="1">
            <a:spLocks noGrp="1"/>
          </p:cNvSpPr>
          <p:nvPr>
            <p:ph type="ftr" idx="11"/>
          </p:nvPr>
        </p:nvSpPr>
        <p:spPr>
          <a:xfrm>
            <a:off x="5591694" y="6236208"/>
            <a:ext cx="4853400" cy="320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solidFill>
                  <a:schemeClr val="dk2"/>
                </a:solidFill>
              </a:rPr>
              <a:t>DC BAR | September 24, 2020</a:t>
            </a:r>
            <a:endParaRPr/>
          </a:p>
        </p:txBody>
      </p:sp>
      <p:sp>
        <p:nvSpPr>
          <p:cNvPr id="601" name="Google Shape;601;g96d39ba679_0_25"/>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p>
            <a:pPr marL="0" lvl="0" indent="0" algn="ctr" rtl="0">
              <a:lnSpc>
                <a:spcPct val="90000"/>
              </a:lnSpc>
              <a:spcBef>
                <a:spcPts val="0"/>
              </a:spcBef>
              <a:spcAft>
                <a:spcPts val="0"/>
              </a:spcAft>
              <a:buNone/>
            </a:pPr>
            <a:fld id="{00000000-1234-1234-1234-123412341234}" type="slidenum">
              <a:rPr lang="en-US"/>
              <a:t>50</a:t>
            </a:fld>
            <a:endParaRPr/>
          </a:p>
        </p:txBody>
      </p:sp>
      <p:sp>
        <p:nvSpPr>
          <p:cNvPr id="602" name="Google Shape;602;g96d39ba679_0_25"/>
          <p:cNvSpPr txBox="1"/>
          <p:nvPr/>
        </p:nvSpPr>
        <p:spPr>
          <a:xfrm>
            <a:off x="0" y="0"/>
            <a:ext cx="30000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a:solidFill>
                  <a:schemeClr val="dk1"/>
                </a:solidFill>
                <a:latin typeface="Times New Roman"/>
                <a:ea typeface="Times New Roman"/>
                <a:cs typeface="Times New Roman"/>
                <a:sym typeface="Times New Roman"/>
              </a:rPr>
              <a:t>was $19.63</a:t>
            </a:r>
            <a:endParaRPr/>
          </a:p>
        </p:txBody>
      </p:sp>
      <p:sp>
        <p:nvSpPr>
          <p:cNvPr id="603" name="Google Shape;603;g96d39ba679_0_25"/>
          <p:cNvSpPr txBox="1"/>
          <p:nvPr/>
        </p:nvSpPr>
        <p:spPr>
          <a:xfrm>
            <a:off x="152400" y="152400"/>
            <a:ext cx="30000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a:solidFill>
                  <a:schemeClr val="dk1"/>
                </a:solidFill>
                <a:latin typeface="Times New Roman"/>
                <a:ea typeface="Times New Roman"/>
                <a:cs typeface="Times New Roman"/>
                <a:sym typeface="Times New Roman"/>
              </a:rPr>
              <a:t>was $19.63</a:t>
            </a:r>
            <a:endParaRPr/>
          </a:p>
        </p:txBody>
      </p:sp>
      <p:sp>
        <p:nvSpPr>
          <p:cNvPr id="604" name="Google Shape;604;g96d39ba679_0_25"/>
          <p:cNvSpPr txBox="1"/>
          <p:nvPr/>
        </p:nvSpPr>
        <p:spPr>
          <a:xfrm>
            <a:off x="304800" y="304800"/>
            <a:ext cx="30000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a:solidFill>
                  <a:schemeClr val="dk1"/>
                </a:solidFill>
                <a:latin typeface="Times New Roman"/>
                <a:ea typeface="Times New Roman"/>
                <a:cs typeface="Times New Roman"/>
                <a:sym typeface="Times New Roman"/>
              </a:rPr>
              <a:t>was $19.63</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608"/>
        <p:cNvGrpSpPr/>
        <p:nvPr/>
      </p:nvGrpSpPr>
      <p:grpSpPr>
        <a:xfrm>
          <a:off x="0" y="0"/>
          <a:ext cx="0" cy="0"/>
          <a:chOff x="0" y="0"/>
          <a:chExt cx="0" cy="0"/>
        </a:xfrm>
      </p:grpSpPr>
      <p:sp>
        <p:nvSpPr>
          <p:cNvPr id="609" name="Google Shape;609;p58"/>
          <p:cNvSpPr txBox="1">
            <a:spLocks noGrp="1"/>
          </p:cNvSpPr>
          <p:nvPr>
            <p:ph type="title"/>
          </p:nvPr>
        </p:nvSpPr>
        <p:spPr>
          <a:xfrm>
            <a:off x="1800475" y="182076"/>
            <a:ext cx="8213400" cy="8949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spcBef>
                <a:spcPts val="0"/>
              </a:spcBef>
              <a:spcAft>
                <a:spcPts val="0"/>
              </a:spcAft>
              <a:buClr>
                <a:schemeClr val="accent2"/>
              </a:buClr>
              <a:buSzPts val="2800"/>
              <a:buFont typeface="Gill Sans"/>
              <a:buNone/>
            </a:pPr>
            <a:endParaRPr sz="3600">
              <a:solidFill>
                <a:schemeClr val="dk1"/>
              </a:solidFill>
            </a:endParaRPr>
          </a:p>
          <a:p>
            <a:pPr marL="0" lvl="0" indent="0" algn="ctr" rtl="0">
              <a:spcBef>
                <a:spcPts val="0"/>
              </a:spcBef>
              <a:spcAft>
                <a:spcPts val="0"/>
              </a:spcAft>
              <a:buClr>
                <a:schemeClr val="accent2"/>
              </a:buClr>
              <a:buSzPts val="2800"/>
              <a:buFont typeface="Gill Sans"/>
              <a:buNone/>
            </a:pPr>
            <a:r>
              <a:rPr lang="en-US" sz="3600">
                <a:solidFill>
                  <a:schemeClr val="dk1"/>
                </a:solidFill>
              </a:rPr>
              <a:t>COMMON LAW DUTY OF LOYALTY</a:t>
            </a:r>
            <a:endParaRPr sz="3600">
              <a:solidFill>
                <a:schemeClr val="dk1"/>
              </a:solidFill>
            </a:endParaRPr>
          </a:p>
          <a:p>
            <a:pPr marL="0" lvl="0" indent="0" algn="ctr" rtl="0">
              <a:lnSpc>
                <a:spcPct val="90000"/>
              </a:lnSpc>
              <a:spcBef>
                <a:spcPts val="0"/>
              </a:spcBef>
              <a:spcAft>
                <a:spcPts val="0"/>
              </a:spcAft>
              <a:buClr>
                <a:srgbClr val="262626"/>
              </a:buClr>
              <a:buSzPts val="4500"/>
              <a:buFont typeface="Gill Sans"/>
              <a:buNone/>
            </a:pPr>
            <a:endParaRPr sz="4500"/>
          </a:p>
        </p:txBody>
      </p:sp>
      <p:sp>
        <p:nvSpPr>
          <p:cNvPr id="610" name="Google Shape;610;p58"/>
          <p:cNvSpPr txBox="1">
            <a:spLocks noGrp="1"/>
          </p:cNvSpPr>
          <p:nvPr>
            <p:ph type="body" idx="1"/>
          </p:nvPr>
        </p:nvSpPr>
        <p:spPr>
          <a:xfrm>
            <a:off x="1193575" y="1281675"/>
            <a:ext cx="9427200" cy="4954500"/>
          </a:xfrm>
          <a:prstGeom prst="rect">
            <a:avLst/>
          </a:prstGeom>
          <a:noFill/>
          <a:ln>
            <a:noFill/>
          </a:ln>
        </p:spPr>
        <p:txBody>
          <a:bodyPr spcFirstLastPara="1" wrap="square" lIns="91425" tIns="45700" rIns="91425" bIns="45700" anchor="t" anchorCtr="0">
            <a:noAutofit/>
          </a:bodyPr>
          <a:lstStyle/>
          <a:p>
            <a:pPr marL="290512" lvl="0" indent="-234950" algn="l" rtl="0">
              <a:spcBef>
                <a:spcPts val="1680"/>
              </a:spcBef>
              <a:spcAft>
                <a:spcPts val="0"/>
              </a:spcAft>
              <a:buClr>
                <a:srgbClr val="000000"/>
              </a:buClr>
              <a:buSzPts val="1600"/>
              <a:buChar char="•"/>
            </a:pPr>
            <a:r>
              <a:rPr lang="en-US" sz="1600" b="1">
                <a:solidFill>
                  <a:srgbClr val="000000"/>
                </a:solidFill>
                <a:highlight>
                  <a:schemeClr val="lt1"/>
                </a:highlight>
              </a:rPr>
              <a:t>Employees</a:t>
            </a:r>
            <a:r>
              <a:rPr lang="en-US" sz="1600">
                <a:solidFill>
                  <a:srgbClr val="000000"/>
                </a:solidFill>
                <a:highlight>
                  <a:schemeClr val="lt1"/>
                </a:highlight>
              </a:rPr>
              <a:t>’ </a:t>
            </a:r>
            <a:r>
              <a:rPr lang="en-US" sz="1600" b="1">
                <a:solidFill>
                  <a:srgbClr val="000000"/>
                </a:solidFill>
                <a:highlight>
                  <a:schemeClr val="lt1"/>
                </a:highlight>
              </a:rPr>
              <a:t>duties</a:t>
            </a:r>
            <a:r>
              <a:rPr lang="en-US" sz="1600">
                <a:solidFill>
                  <a:srgbClr val="000000"/>
                </a:solidFill>
                <a:highlight>
                  <a:schemeClr val="lt1"/>
                </a:highlight>
              </a:rPr>
              <a:t> to their employer include the  common law </a:t>
            </a:r>
            <a:r>
              <a:rPr lang="en-US" sz="1600" b="1">
                <a:solidFill>
                  <a:srgbClr val="000000"/>
                </a:solidFill>
                <a:highlight>
                  <a:schemeClr val="lt1"/>
                </a:highlight>
              </a:rPr>
              <a:t>duty</a:t>
            </a:r>
            <a:r>
              <a:rPr lang="en-US" sz="1600">
                <a:solidFill>
                  <a:srgbClr val="000000"/>
                </a:solidFill>
                <a:highlight>
                  <a:schemeClr val="lt1"/>
                </a:highlight>
              </a:rPr>
              <a:t> </a:t>
            </a:r>
            <a:r>
              <a:rPr lang="en-US" sz="1600" b="1">
                <a:solidFill>
                  <a:srgbClr val="000000"/>
                </a:solidFill>
                <a:highlight>
                  <a:schemeClr val="lt1"/>
                </a:highlight>
              </a:rPr>
              <a:t>of</a:t>
            </a:r>
            <a:r>
              <a:rPr lang="en-US" sz="1600">
                <a:solidFill>
                  <a:srgbClr val="000000"/>
                </a:solidFill>
                <a:highlight>
                  <a:schemeClr val="lt1"/>
                </a:highlight>
              </a:rPr>
              <a:t> </a:t>
            </a:r>
            <a:r>
              <a:rPr lang="en-US" sz="1600" b="1">
                <a:solidFill>
                  <a:srgbClr val="000000"/>
                </a:solidFill>
                <a:highlight>
                  <a:schemeClr val="lt1"/>
                </a:highlight>
              </a:rPr>
              <a:t>loyalty</a:t>
            </a:r>
            <a:r>
              <a:rPr lang="en-US" sz="1600">
                <a:solidFill>
                  <a:srgbClr val="000000"/>
                </a:solidFill>
                <a:highlight>
                  <a:schemeClr val="lt1"/>
                </a:highlight>
              </a:rPr>
              <a:t>. </a:t>
            </a:r>
            <a:endParaRPr sz="1600">
              <a:solidFill>
                <a:srgbClr val="000000"/>
              </a:solidFill>
              <a:highlight>
                <a:schemeClr val="lt1"/>
              </a:highlight>
            </a:endParaRPr>
          </a:p>
          <a:p>
            <a:pPr marL="290512" lvl="0" indent="-234950" algn="l" rtl="0">
              <a:spcBef>
                <a:spcPts val="1680"/>
              </a:spcBef>
              <a:spcAft>
                <a:spcPts val="0"/>
              </a:spcAft>
              <a:buClr>
                <a:srgbClr val="000000"/>
              </a:buClr>
              <a:buSzPts val="1600"/>
              <a:buChar char="•"/>
            </a:pPr>
            <a:r>
              <a:rPr lang="en-US" sz="1600">
                <a:solidFill>
                  <a:srgbClr val="000000"/>
                </a:solidFill>
                <a:highlight>
                  <a:schemeClr val="lt1"/>
                </a:highlight>
              </a:rPr>
              <a:t>The laws in every state require that an </a:t>
            </a:r>
            <a:r>
              <a:rPr lang="en-US" sz="1600" b="1">
                <a:solidFill>
                  <a:srgbClr val="000000"/>
                </a:solidFill>
                <a:highlight>
                  <a:schemeClr val="lt1"/>
                </a:highlight>
              </a:rPr>
              <a:t>employee</a:t>
            </a:r>
            <a:r>
              <a:rPr lang="en-US" sz="1600">
                <a:solidFill>
                  <a:srgbClr val="000000"/>
                </a:solidFill>
                <a:highlight>
                  <a:schemeClr val="lt1"/>
                </a:highlight>
              </a:rPr>
              <a:t> refrain from behaving in a manner that would be contrary to his employer’s interests.</a:t>
            </a:r>
            <a:endParaRPr sz="1600">
              <a:solidFill>
                <a:srgbClr val="000000"/>
              </a:solidFill>
              <a:highlight>
                <a:schemeClr val="lt1"/>
              </a:highlight>
            </a:endParaRPr>
          </a:p>
          <a:p>
            <a:pPr marL="290512" lvl="0" indent="-234950" algn="l" rtl="0">
              <a:spcBef>
                <a:spcPts val="1680"/>
              </a:spcBef>
              <a:spcAft>
                <a:spcPts val="0"/>
              </a:spcAft>
              <a:buClr>
                <a:srgbClr val="000000"/>
              </a:buClr>
              <a:buSzPts val="1600"/>
              <a:buFont typeface="Gill Sans"/>
              <a:buChar char="•"/>
            </a:pPr>
            <a:r>
              <a:rPr lang="en-US" sz="1600">
                <a:solidFill>
                  <a:srgbClr val="000000"/>
                </a:solidFill>
                <a:highlight>
                  <a:schemeClr val="lt1"/>
                </a:highlight>
              </a:rPr>
              <a:t>The  employee is prohibited from using their current employer’s equipment, contacts, and any intellectual property to help a competitor or to use it for their own business.</a:t>
            </a:r>
            <a:endParaRPr sz="1600">
              <a:solidFill>
                <a:srgbClr val="000000"/>
              </a:solidFill>
              <a:highlight>
                <a:schemeClr val="lt1"/>
              </a:highlight>
            </a:endParaRPr>
          </a:p>
          <a:p>
            <a:pPr marL="290512" lvl="0" indent="-234950" algn="l" rtl="0">
              <a:spcBef>
                <a:spcPts val="1680"/>
              </a:spcBef>
              <a:spcAft>
                <a:spcPts val="0"/>
              </a:spcAft>
              <a:buClr>
                <a:srgbClr val="000000"/>
              </a:buClr>
              <a:buSzPts val="1600"/>
              <a:buFont typeface="Gill Sans"/>
              <a:buChar char="•"/>
            </a:pPr>
            <a:r>
              <a:rPr lang="en-US" sz="1600">
                <a:solidFill>
                  <a:srgbClr val="000000"/>
                </a:solidFill>
                <a:highlight>
                  <a:schemeClr val="lt1"/>
                </a:highlight>
              </a:rPr>
              <a:t>Employee may not compete with his employer by working for a competitor or creating a competitive business</a:t>
            </a:r>
            <a:endParaRPr sz="1600">
              <a:solidFill>
                <a:srgbClr val="000000"/>
              </a:solidFill>
              <a:highlight>
                <a:schemeClr val="lt1"/>
              </a:highlight>
            </a:endParaRPr>
          </a:p>
          <a:p>
            <a:pPr marL="290512" lvl="0" indent="-234950" algn="l" rtl="0">
              <a:spcBef>
                <a:spcPts val="1680"/>
              </a:spcBef>
              <a:spcAft>
                <a:spcPts val="0"/>
              </a:spcAft>
              <a:buClr>
                <a:srgbClr val="000000"/>
              </a:buClr>
              <a:buSzPts val="1600"/>
              <a:buFont typeface="Gill Sans"/>
              <a:buChar char="•"/>
            </a:pPr>
            <a:r>
              <a:rPr lang="en-US" sz="1600">
                <a:solidFill>
                  <a:srgbClr val="000000"/>
                </a:solidFill>
                <a:highlight>
                  <a:schemeClr val="lt1"/>
                </a:highlight>
              </a:rPr>
              <a:t>A fiduciary duty continues with respect to a transaction that he worked on for the first employer and continued at the next employer or that was founded on information gained at the first employer.</a:t>
            </a:r>
            <a:endParaRPr sz="1600">
              <a:solidFill>
                <a:srgbClr val="000000"/>
              </a:solidFill>
              <a:highlight>
                <a:schemeClr val="lt1"/>
              </a:highlight>
            </a:endParaRPr>
          </a:p>
          <a:p>
            <a:pPr marL="290512" lvl="0" indent="-234950" algn="l" rtl="0">
              <a:spcBef>
                <a:spcPts val="1680"/>
              </a:spcBef>
              <a:spcAft>
                <a:spcPts val="0"/>
              </a:spcAft>
              <a:buClr>
                <a:srgbClr val="000000"/>
              </a:buClr>
              <a:buSzPts val="1600"/>
              <a:buFont typeface="Roboto"/>
              <a:buChar char="•"/>
            </a:pPr>
            <a:r>
              <a:rPr lang="en-US" sz="1600">
                <a:solidFill>
                  <a:srgbClr val="000000"/>
                </a:solidFill>
              </a:rPr>
              <a:t>Principally, an employee must not have ‘misappropriated trade secrets, misused confidential information, [or] solicited an employer's clients or other employees prior to termination of employment.’ While this list is by no means exhaustive, it is indicative of the types of conduct by an employee that the common law will not condone in an employment relationship.</a:t>
            </a:r>
            <a:r>
              <a:rPr lang="en-US" sz="1600">
                <a:solidFill>
                  <a:srgbClr val="000000"/>
                </a:solidFill>
                <a:highlight>
                  <a:schemeClr val="lt1"/>
                </a:highlight>
              </a:rPr>
              <a:t>  </a:t>
            </a:r>
            <a:r>
              <a:rPr lang="en-US" sz="1600">
                <a:solidFill>
                  <a:srgbClr val="000000"/>
                </a:solidFill>
              </a:rPr>
              <a:t>See </a:t>
            </a:r>
            <a:r>
              <a:rPr lang="en-US" sz="1600" i="1">
                <a:solidFill>
                  <a:srgbClr val="000000"/>
                </a:solidFill>
              </a:rPr>
              <a:t> BB&amp;T Insurance Services v. Thomas Rutherford</a:t>
            </a:r>
            <a:r>
              <a:rPr lang="en-US" sz="1600">
                <a:solidFill>
                  <a:srgbClr val="000000"/>
                </a:solidFill>
              </a:rPr>
              <a:t>, Inc. 80 Va. Cir 174 (2010)</a:t>
            </a:r>
            <a:r>
              <a:rPr lang="en-US" sz="1600" i="1">
                <a:solidFill>
                  <a:srgbClr val="000000"/>
                </a:solidFill>
                <a:highlight>
                  <a:schemeClr val="lt1"/>
                </a:highlight>
              </a:rPr>
              <a:t>,  citing </a:t>
            </a:r>
            <a:r>
              <a:rPr lang="en-US" sz="1600">
                <a:solidFill>
                  <a:srgbClr val="000000"/>
                </a:solidFill>
              </a:rPr>
              <a:t> </a:t>
            </a:r>
            <a:r>
              <a:rPr lang="en-US" sz="1600" i="1">
                <a:solidFill>
                  <a:srgbClr val="000000"/>
                </a:solidFill>
                <a:uFill>
                  <a:noFill/>
                </a:uFill>
                <a:hlinkClick r:id="rId3">
                  <a:extLst>
                    <a:ext uri="{A12FA001-AC4F-418D-AE19-62706E023703}">
                      <ahyp:hlinkClr xmlns:ahyp="http://schemas.microsoft.com/office/drawing/2018/hyperlinkcolor" val="tx"/>
                    </a:ext>
                  </a:extLst>
                </a:hlinkClick>
              </a:rPr>
              <a:t>Williams v. Dominion Tech. Partners, LLC,</a:t>
            </a:r>
            <a:r>
              <a:rPr lang="en-US" sz="1600">
                <a:solidFill>
                  <a:srgbClr val="000000"/>
                </a:solidFill>
                <a:uFill>
                  <a:noFill/>
                </a:uFill>
                <a:hlinkClick r:id="rId3">
                  <a:extLst>
                    <a:ext uri="{A12FA001-AC4F-418D-AE19-62706E023703}">
                      <ahyp:hlinkClr xmlns:ahyp="http://schemas.microsoft.com/office/drawing/2018/hyperlinkcolor" val="tx"/>
                    </a:ext>
                  </a:extLst>
                </a:hlinkClick>
              </a:rPr>
              <a:t> 265 Va. 280, 576 S.E.2d 752 (2003)</a:t>
            </a:r>
            <a:r>
              <a:rPr lang="en-US" sz="1600" i="1">
                <a:solidFill>
                  <a:srgbClr val="000000"/>
                </a:solidFill>
                <a:highlight>
                  <a:schemeClr val="lt1"/>
                </a:highlight>
              </a:rPr>
              <a:t>.</a:t>
            </a:r>
            <a:endParaRPr>
              <a:solidFill>
                <a:srgbClr val="000000"/>
              </a:solidFill>
            </a:endParaRPr>
          </a:p>
        </p:txBody>
      </p:sp>
      <p:sp>
        <p:nvSpPr>
          <p:cNvPr id="611" name="Google Shape;611;p58"/>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612" name="Google Shape;612;p58"/>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51</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616"/>
        <p:cNvGrpSpPr/>
        <p:nvPr/>
      </p:nvGrpSpPr>
      <p:grpSpPr>
        <a:xfrm>
          <a:off x="0" y="0"/>
          <a:ext cx="0" cy="0"/>
          <a:chOff x="0" y="0"/>
          <a:chExt cx="0" cy="0"/>
        </a:xfrm>
      </p:grpSpPr>
      <p:sp>
        <p:nvSpPr>
          <p:cNvPr id="617" name="Google Shape;617;p59"/>
          <p:cNvSpPr txBox="1">
            <a:spLocks noGrp="1"/>
          </p:cNvSpPr>
          <p:nvPr>
            <p:ph type="title"/>
          </p:nvPr>
        </p:nvSpPr>
        <p:spPr>
          <a:xfrm>
            <a:off x="829781" y="2708804"/>
            <a:ext cx="3698803" cy="1440394"/>
          </a:xfrm>
          <a:prstGeom prst="rect">
            <a:avLst/>
          </a:prstGeom>
          <a:noFill/>
          <a:ln w="9525" cap="flat" cmpd="sng">
            <a:solidFill>
              <a:schemeClr val="lt1"/>
            </a:solidFill>
            <a:prstDash val="solid"/>
            <a:round/>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chemeClr val="lt1"/>
              </a:buClr>
              <a:buSzPts val="2400"/>
              <a:buFont typeface="Gill Sans"/>
              <a:buNone/>
            </a:pPr>
            <a:r>
              <a:rPr lang="en-US" sz="2400">
                <a:solidFill>
                  <a:schemeClr val="lt1"/>
                </a:solidFill>
              </a:rPr>
              <a:t>MOONLIGHTING POLICIES</a:t>
            </a:r>
            <a:endParaRPr/>
          </a:p>
        </p:txBody>
      </p:sp>
      <p:sp>
        <p:nvSpPr>
          <p:cNvPr id="618" name="Google Shape;618;p59"/>
          <p:cNvSpPr/>
          <p:nvPr/>
        </p:nvSpPr>
        <p:spPr>
          <a:xfrm>
            <a:off x="5315061" y="-2"/>
            <a:ext cx="6876939" cy="685800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19" name="Google Shape;619;p59"/>
          <p:cNvSpPr txBox="1">
            <a:spLocks noGrp="1"/>
          </p:cNvSpPr>
          <p:nvPr>
            <p:ph type="body" idx="1"/>
          </p:nvPr>
        </p:nvSpPr>
        <p:spPr>
          <a:xfrm>
            <a:off x="6008325" y="465300"/>
            <a:ext cx="5725200" cy="5752800"/>
          </a:xfrm>
          <a:prstGeom prst="rect">
            <a:avLst/>
          </a:prstGeom>
          <a:noFill/>
          <a:ln>
            <a:noFill/>
          </a:ln>
        </p:spPr>
        <p:txBody>
          <a:bodyPr spcFirstLastPara="1" wrap="square" lIns="91425" tIns="45700" rIns="91425" bIns="45700" anchor="ctr" anchorCtr="0">
            <a:noAutofit/>
          </a:bodyPr>
          <a:lstStyle/>
          <a:p>
            <a:pPr marL="228600" lvl="0" indent="-228600" algn="l" rtl="0">
              <a:lnSpc>
                <a:spcPct val="100000"/>
              </a:lnSpc>
              <a:spcBef>
                <a:spcPts val="0"/>
              </a:spcBef>
              <a:spcAft>
                <a:spcPts val="0"/>
              </a:spcAft>
              <a:buSzPts val="2500"/>
              <a:buChar char="•"/>
            </a:pPr>
            <a:r>
              <a:rPr lang="en-US" sz="2500">
                <a:solidFill>
                  <a:schemeClr val="dk1"/>
                </a:solidFill>
              </a:rPr>
              <a:t>Be clear:</a:t>
            </a:r>
            <a:endParaRPr/>
          </a:p>
          <a:p>
            <a:pPr marL="803275" lvl="1" indent="-395288" algn="l" rtl="0">
              <a:lnSpc>
                <a:spcPct val="100000"/>
              </a:lnSpc>
              <a:spcBef>
                <a:spcPts val="1200"/>
              </a:spcBef>
              <a:spcAft>
                <a:spcPts val="0"/>
              </a:spcAft>
              <a:buClr>
                <a:schemeClr val="lt1"/>
              </a:buClr>
              <a:buSzPts val="2200"/>
              <a:buFont typeface="Noto Sans Symbols"/>
              <a:buChar char="⮚"/>
            </a:pPr>
            <a:r>
              <a:rPr lang="en-US" sz="2500">
                <a:solidFill>
                  <a:schemeClr val="dk1"/>
                </a:solidFill>
              </a:rPr>
              <a:t>Offer letter should state number of hours per week, and expected schedule, that employee is expected to work </a:t>
            </a:r>
            <a:endParaRPr/>
          </a:p>
          <a:p>
            <a:pPr marL="803275" lvl="1" indent="-395288" algn="l" rtl="0">
              <a:lnSpc>
                <a:spcPct val="100000"/>
              </a:lnSpc>
              <a:spcBef>
                <a:spcPts val="1600"/>
              </a:spcBef>
              <a:spcAft>
                <a:spcPts val="0"/>
              </a:spcAft>
              <a:buClr>
                <a:schemeClr val="lt1"/>
              </a:buClr>
              <a:buSzPts val="2200"/>
              <a:buFont typeface="Noto Sans Symbols"/>
              <a:buChar char="⮚"/>
            </a:pPr>
            <a:r>
              <a:rPr lang="en-US" sz="2500">
                <a:solidFill>
                  <a:schemeClr val="dk1"/>
                </a:solidFill>
              </a:rPr>
              <a:t>Include hours of business in employee handbook</a:t>
            </a:r>
            <a:endParaRPr/>
          </a:p>
          <a:p>
            <a:pPr marL="803275" lvl="1" indent="-395288" algn="l" rtl="0">
              <a:lnSpc>
                <a:spcPct val="100000"/>
              </a:lnSpc>
              <a:spcBef>
                <a:spcPts val="1600"/>
              </a:spcBef>
              <a:spcAft>
                <a:spcPts val="0"/>
              </a:spcAft>
              <a:buClr>
                <a:schemeClr val="lt1"/>
              </a:buClr>
              <a:buSzPts val="2200"/>
              <a:buFont typeface="Noto Sans Symbols"/>
              <a:buChar char="⮚"/>
            </a:pPr>
            <a:r>
              <a:rPr lang="en-US" sz="2500">
                <a:solidFill>
                  <a:schemeClr val="dk1"/>
                </a:solidFill>
              </a:rPr>
              <a:t>Monitor employee’s job performance to avoid negative consequences from moonlighting</a:t>
            </a:r>
            <a:endParaRPr/>
          </a:p>
          <a:p>
            <a:pPr marL="803275" lvl="1" indent="-395288" algn="l" rtl="0">
              <a:lnSpc>
                <a:spcPct val="100000"/>
              </a:lnSpc>
              <a:spcBef>
                <a:spcPts val="1600"/>
              </a:spcBef>
              <a:spcAft>
                <a:spcPts val="0"/>
              </a:spcAft>
              <a:buClr>
                <a:schemeClr val="lt1"/>
              </a:buClr>
              <a:buSzPts val="2200"/>
              <a:buFont typeface="Noto Sans Symbols"/>
              <a:buChar char="⮚"/>
            </a:pPr>
            <a:r>
              <a:rPr lang="en-US" sz="2500">
                <a:solidFill>
                  <a:schemeClr val="dk1"/>
                </a:solidFill>
              </a:rPr>
              <a:t>Red flag: Watch out for employees who moonlight while on medical leave from primary employer</a:t>
            </a:r>
            <a:endParaRPr/>
          </a:p>
        </p:txBody>
      </p:sp>
      <p:sp>
        <p:nvSpPr>
          <p:cNvPr id="620" name="Google Shape;620;p59"/>
          <p:cNvSpPr txBox="1">
            <a:spLocks noGrp="1"/>
          </p:cNvSpPr>
          <p:nvPr>
            <p:ph type="ftr" idx="11"/>
          </p:nvPr>
        </p:nvSpPr>
        <p:spPr>
          <a:xfrm>
            <a:off x="6296722" y="6224660"/>
            <a:ext cx="4278453" cy="3133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1"/>
                </a:solidFill>
              </a:rPr>
              <a:t>DC BAR | September 24, 2020</a:t>
            </a:r>
            <a:endParaRPr/>
          </a:p>
        </p:txBody>
      </p:sp>
      <p:sp>
        <p:nvSpPr>
          <p:cNvPr id="621" name="Google Shape;621;p59"/>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52</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6"/>
        <p:cNvGrpSpPr/>
        <p:nvPr/>
      </p:nvGrpSpPr>
      <p:grpSpPr>
        <a:xfrm>
          <a:off x="0" y="0"/>
          <a:ext cx="0" cy="0"/>
          <a:chOff x="0" y="0"/>
          <a:chExt cx="0" cy="0"/>
        </a:xfrm>
      </p:grpSpPr>
      <p:sp>
        <p:nvSpPr>
          <p:cNvPr id="627" name="Google Shape;627;p65"/>
          <p:cNvSpPr/>
          <p:nvPr/>
        </p:nvSpPr>
        <p:spPr>
          <a:xfrm>
            <a:off x="1" y="0"/>
            <a:ext cx="3070172"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28" name="Google Shape;628;p65"/>
          <p:cNvSpPr/>
          <p:nvPr/>
        </p:nvSpPr>
        <p:spPr>
          <a:xfrm>
            <a:off x="3070172" y="0"/>
            <a:ext cx="9121828"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29" name="Google Shape;629;p65"/>
          <p:cNvSpPr/>
          <p:nvPr/>
        </p:nvSpPr>
        <p:spPr>
          <a:xfrm>
            <a:off x="1117423" y="1443035"/>
            <a:ext cx="3971932" cy="397193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30" name="Google Shape;630;p65"/>
          <p:cNvSpPr>
            <a:spLocks noGrp="1"/>
          </p:cNvSpPr>
          <p:nvPr>
            <p:ph type="title"/>
          </p:nvPr>
        </p:nvSpPr>
        <p:spPr>
          <a:xfrm>
            <a:off x="1260873" y="1586484"/>
            <a:ext cx="3685032" cy="3685032"/>
          </a:xfrm>
          <a:prstGeom prst="ellipse">
            <a:avLst/>
          </a:prstGeom>
          <a:solidFill>
            <a:srgbClr val="6B8890"/>
          </a:solidFill>
          <a:ln>
            <a:noFill/>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FFFFFF"/>
              </a:buClr>
              <a:buSzPts val="3000"/>
              <a:buFont typeface="Gill Sans"/>
              <a:buNone/>
            </a:pPr>
            <a:r>
              <a:rPr lang="en-US" sz="3000">
                <a:solidFill>
                  <a:srgbClr val="FFFFFF"/>
                </a:solidFill>
              </a:rPr>
              <a:t>RESTRICTIVE COVENANTSTATUTES</a:t>
            </a:r>
            <a:endParaRPr/>
          </a:p>
        </p:txBody>
      </p:sp>
      <p:sp>
        <p:nvSpPr>
          <p:cNvPr id="631" name="Google Shape;631;p65"/>
          <p:cNvSpPr txBox="1">
            <a:spLocks noGrp="1"/>
          </p:cNvSpPr>
          <p:nvPr>
            <p:ph type="body" idx="1"/>
          </p:nvPr>
        </p:nvSpPr>
        <p:spPr>
          <a:xfrm>
            <a:off x="5178850" y="247450"/>
            <a:ext cx="6384600" cy="56961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None/>
            </a:pPr>
            <a:r>
              <a:rPr lang="en-US" sz="3100" b="1">
                <a:solidFill>
                  <a:srgbClr val="000000"/>
                </a:solidFill>
              </a:rPr>
              <a:t>DC</a:t>
            </a:r>
            <a:endParaRPr sz="3100" b="1">
              <a:solidFill>
                <a:srgbClr val="000000"/>
              </a:solidFill>
            </a:endParaRPr>
          </a:p>
          <a:p>
            <a:pPr marL="0" lvl="0" indent="0" algn="l" rtl="0">
              <a:lnSpc>
                <a:spcPct val="100000"/>
              </a:lnSpc>
              <a:spcBef>
                <a:spcPts val="0"/>
              </a:spcBef>
              <a:spcAft>
                <a:spcPts val="0"/>
              </a:spcAft>
              <a:buNone/>
            </a:pPr>
            <a:endParaRPr sz="2000" b="1">
              <a:solidFill>
                <a:srgbClr val="000000"/>
              </a:solidFill>
            </a:endParaRPr>
          </a:p>
          <a:p>
            <a:pPr marL="0" lvl="0" indent="0" algn="l" rtl="0">
              <a:lnSpc>
                <a:spcPct val="100000"/>
              </a:lnSpc>
              <a:spcBef>
                <a:spcPts val="0"/>
              </a:spcBef>
              <a:spcAft>
                <a:spcPts val="0"/>
              </a:spcAft>
              <a:buNone/>
            </a:pPr>
            <a:r>
              <a:rPr lang="en-US" sz="2000" b="1">
                <a:solidFill>
                  <a:srgbClr val="000000"/>
                </a:solidFill>
                <a:highlight>
                  <a:srgbClr val="FFFFFF"/>
                </a:highlight>
              </a:rPr>
              <a:t>Bill 23-0494,“Ban on Non-Compete Agreements Amendment Act of 2019</a:t>
            </a:r>
            <a:r>
              <a:rPr lang="en-US" sz="2000">
                <a:solidFill>
                  <a:srgbClr val="000000"/>
                </a:solidFill>
                <a:highlight>
                  <a:srgbClr val="FFFFFF"/>
                </a:highlight>
              </a:rPr>
              <a:t>”; introduced October 8, 2019; public hearing held December 6, 2019 - currently under Council review.  The law </a:t>
            </a:r>
            <a:r>
              <a:rPr lang="en-US" sz="2000">
                <a:solidFill>
                  <a:srgbClr val="000000"/>
                </a:solidFill>
              </a:rPr>
              <a:t>would prohibit the use of non-compete provisions for entry level and moderate-income employees, and it would apply to D.C. workers who  earn up to three times the minimum wage, currently equal to $87,654 annually.  </a:t>
            </a:r>
            <a:r>
              <a:rPr lang="en-US" sz="2000">
                <a:solidFill>
                  <a:srgbClr val="222222"/>
                </a:solidFill>
                <a:highlight>
                  <a:srgbClr val="FFFFFF"/>
                </a:highlight>
              </a:rPr>
              <a:t>The legislation would also bar restrictive language from being included in a company policy manual or employee handbook. The legislation would not prohibit employers from protecting trade secrets or intellectual property.</a:t>
            </a:r>
            <a:endParaRPr sz="2000">
              <a:solidFill>
                <a:srgbClr val="222222"/>
              </a:solidFill>
              <a:highlight>
                <a:srgbClr val="FFFFFF"/>
              </a:highlight>
            </a:endParaRPr>
          </a:p>
          <a:p>
            <a:pPr marL="0" lvl="0" indent="0" algn="l" rtl="0">
              <a:lnSpc>
                <a:spcPct val="100000"/>
              </a:lnSpc>
              <a:spcBef>
                <a:spcPts val="0"/>
              </a:spcBef>
              <a:spcAft>
                <a:spcPts val="1300"/>
              </a:spcAft>
              <a:buClr>
                <a:schemeClr val="dk1"/>
              </a:buClr>
              <a:buSzPts val="1100"/>
              <a:buFont typeface="Arial"/>
              <a:buNone/>
            </a:pPr>
            <a:r>
              <a:rPr lang="en-US" sz="2000">
                <a:solidFill>
                  <a:srgbClr val="222222"/>
                </a:solidFill>
                <a:highlight>
                  <a:srgbClr val="FFFFFF"/>
                </a:highlight>
              </a:rPr>
              <a:t>Employers who violate the law would be subject to a fine of up to $2,000, with the highest penalties reserved for employers who retaliate against workers for asking about their rights or filing a complaint.</a:t>
            </a:r>
            <a:endParaRPr sz="2000"/>
          </a:p>
        </p:txBody>
      </p:sp>
      <p:sp>
        <p:nvSpPr>
          <p:cNvPr id="632" name="Google Shape;632;p65"/>
          <p:cNvSpPr txBox="1">
            <a:spLocks noGrp="1"/>
          </p:cNvSpPr>
          <p:nvPr>
            <p:ph type="ftr" idx="11"/>
          </p:nvPr>
        </p:nvSpPr>
        <p:spPr>
          <a:xfrm>
            <a:off x="5591694" y="6236208"/>
            <a:ext cx="4853331"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2"/>
                </a:solidFill>
              </a:rPr>
              <a:t>DC BAR | September 24, 2020</a:t>
            </a:r>
            <a:endParaRPr/>
          </a:p>
        </p:txBody>
      </p:sp>
      <p:sp>
        <p:nvSpPr>
          <p:cNvPr id="633" name="Google Shape;633;p65"/>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53</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8"/>
        <p:cNvGrpSpPr/>
        <p:nvPr/>
      </p:nvGrpSpPr>
      <p:grpSpPr>
        <a:xfrm>
          <a:off x="0" y="0"/>
          <a:ext cx="0" cy="0"/>
          <a:chOff x="0" y="0"/>
          <a:chExt cx="0" cy="0"/>
        </a:xfrm>
      </p:grpSpPr>
      <p:sp>
        <p:nvSpPr>
          <p:cNvPr id="639" name="Google Shape;639;g9923c5e6f5_0_32"/>
          <p:cNvSpPr/>
          <p:nvPr/>
        </p:nvSpPr>
        <p:spPr>
          <a:xfrm>
            <a:off x="1" y="0"/>
            <a:ext cx="3070200"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40" name="Google Shape;640;g9923c5e6f5_0_32"/>
          <p:cNvSpPr/>
          <p:nvPr/>
        </p:nvSpPr>
        <p:spPr>
          <a:xfrm>
            <a:off x="3070172" y="0"/>
            <a:ext cx="91218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41" name="Google Shape;641;g9923c5e6f5_0_32"/>
          <p:cNvSpPr/>
          <p:nvPr/>
        </p:nvSpPr>
        <p:spPr>
          <a:xfrm>
            <a:off x="1117423" y="1443035"/>
            <a:ext cx="3972000" cy="397200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42" name="Google Shape;642;g9923c5e6f5_0_32"/>
          <p:cNvSpPr>
            <a:spLocks noGrp="1"/>
          </p:cNvSpPr>
          <p:nvPr>
            <p:ph type="title"/>
          </p:nvPr>
        </p:nvSpPr>
        <p:spPr>
          <a:xfrm>
            <a:off x="1260873" y="1586484"/>
            <a:ext cx="3684900" cy="3684900"/>
          </a:xfrm>
          <a:prstGeom prst="ellipse">
            <a:avLst/>
          </a:prstGeom>
          <a:solidFill>
            <a:srgbClr val="6B8890"/>
          </a:solidFill>
          <a:ln>
            <a:noFill/>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FFFFFF"/>
              </a:buClr>
              <a:buSzPts val="3000"/>
              <a:buFont typeface="Gill Sans"/>
              <a:buNone/>
            </a:pPr>
            <a:r>
              <a:rPr lang="en-US" sz="3000">
                <a:solidFill>
                  <a:srgbClr val="FFFFFF"/>
                </a:solidFill>
              </a:rPr>
              <a:t>RESTRICTIVE COVENANTSTATUTES</a:t>
            </a:r>
            <a:endParaRPr/>
          </a:p>
        </p:txBody>
      </p:sp>
      <p:sp>
        <p:nvSpPr>
          <p:cNvPr id="643" name="Google Shape;643;g9923c5e6f5_0_32"/>
          <p:cNvSpPr txBox="1">
            <a:spLocks noGrp="1"/>
          </p:cNvSpPr>
          <p:nvPr>
            <p:ph type="body" idx="1"/>
          </p:nvPr>
        </p:nvSpPr>
        <p:spPr>
          <a:xfrm>
            <a:off x="4945900" y="0"/>
            <a:ext cx="6617400" cy="59436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None/>
            </a:pPr>
            <a:r>
              <a:rPr lang="en-US" sz="2700" b="1">
                <a:solidFill>
                  <a:srgbClr val="000000"/>
                </a:solidFill>
              </a:rPr>
              <a:t>MARYLAND</a:t>
            </a:r>
            <a:endParaRPr sz="2700" b="1">
              <a:solidFill>
                <a:srgbClr val="000000"/>
              </a:solidFill>
            </a:endParaRPr>
          </a:p>
          <a:p>
            <a:pPr marL="0" lvl="0" indent="0" algn="l" rtl="0">
              <a:lnSpc>
                <a:spcPct val="100000"/>
              </a:lnSpc>
              <a:spcBef>
                <a:spcPts val="0"/>
              </a:spcBef>
              <a:spcAft>
                <a:spcPts val="0"/>
              </a:spcAft>
              <a:buNone/>
            </a:pPr>
            <a:endParaRPr sz="2000" b="1">
              <a:solidFill>
                <a:srgbClr val="000000"/>
              </a:solidFill>
            </a:endParaRPr>
          </a:p>
          <a:p>
            <a:pPr marL="0" lvl="0" indent="0" algn="l" rtl="0">
              <a:lnSpc>
                <a:spcPct val="100000"/>
              </a:lnSpc>
              <a:spcBef>
                <a:spcPts val="0"/>
              </a:spcBef>
              <a:spcAft>
                <a:spcPts val="0"/>
              </a:spcAft>
              <a:buNone/>
            </a:pPr>
            <a:r>
              <a:rPr lang="en-US" sz="2100" b="1">
                <a:solidFill>
                  <a:srgbClr val="000000"/>
                </a:solidFill>
              </a:rPr>
              <a:t>Md. Code, Lab. &amp; Empt.,</a:t>
            </a:r>
            <a:r>
              <a:rPr lang="en-US" sz="1900" b="1">
                <a:solidFill>
                  <a:srgbClr val="000000"/>
                </a:solidFill>
              </a:rPr>
              <a:t> </a:t>
            </a:r>
            <a:r>
              <a:rPr lang="en-US" sz="1900" b="1">
                <a:solidFill>
                  <a:srgbClr val="212121"/>
                </a:solidFill>
              </a:rPr>
              <a:t>§ 3-716;</a:t>
            </a:r>
            <a:r>
              <a:rPr lang="en-US" sz="1900" b="1">
                <a:solidFill>
                  <a:srgbClr val="000000"/>
                </a:solidFill>
              </a:rPr>
              <a:t> </a:t>
            </a:r>
            <a:r>
              <a:rPr lang="en-US" sz="2100" b="1">
                <a:solidFill>
                  <a:srgbClr val="000000"/>
                </a:solidFill>
                <a:highlight>
                  <a:srgbClr val="FFFFFF"/>
                </a:highlight>
              </a:rPr>
              <a:t>“Employers prohibited from requiring noncompete or conflict of interest provision in employment contract….”  </a:t>
            </a:r>
            <a:endParaRPr sz="2100" b="1">
              <a:solidFill>
                <a:srgbClr val="000000"/>
              </a:solidFill>
              <a:highlight>
                <a:srgbClr val="FFFFFF"/>
              </a:highlight>
            </a:endParaRPr>
          </a:p>
          <a:p>
            <a:pPr marL="0" lvl="0" indent="0" algn="l" rtl="0">
              <a:lnSpc>
                <a:spcPct val="100000"/>
              </a:lnSpc>
              <a:spcBef>
                <a:spcPts val="0"/>
              </a:spcBef>
              <a:spcAft>
                <a:spcPts val="0"/>
              </a:spcAft>
              <a:buNone/>
            </a:pPr>
            <a:endParaRPr sz="2100" b="1">
              <a:solidFill>
                <a:srgbClr val="000000"/>
              </a:solidFill>
              <a:highlight>
                <a:srgbClr val="FFFFFF"/>
              </a:highlight>
            </a:endParaRPr>
          </a:p>
          <a:p>
            <a:pPr marL="0" lvl="0" indent="0" algn="l" rtl="0">
              <a:lnSpc>
                <a:spcPct val="100000"/>
              </a:lnSpc>
              <a:spcBef>
                <a:spcPts val="0"/>
              </a:spcBef>
              <a:spcAft>
                <a:spcPts val="0"/>
              </a:spcAft>
              <a:buNone/>
            </a:pPr>
            <a:r>
              <a:rPr lang="en-US" sz="2100">
                <a:solidFill>
                  <a:srgbClr val="000000"/>
                </a:solidFill>
                <a:highlight>
                  <a:srgbClr val="FFFFFF"/>
                </a:highlight>
              </a:rPr>
              <a:t>Became effective October 1, 2019 as part of a series of new “#MeToo laws.” The law prohibits employers’ use of noncompete contracts with employees making $15 or less per hour, or $31,200 annually. The new law does not apply to a contract related to the taking or use of a client list or other proprietary client-related information. It does not create a penalty for employers who violate the provision, however, any provision violating the statute “shall be null and void as being against public policy of the State.” There is also no provision related to non-solicitation agreements concerning other employees and customers. </a:t>
            </a:r>
            <a:endParaRPr sz="2100"/>
          </a:p>
        </p:txBody>
      </p:sp>
      <p:sp>
        <p:nvSpPr>
          <p:cNvPr id="644" name="Google Shape;644;g9923c5e6f5_0_32"/>
          <p:cNvSpPr txBox="1">
            <a:spLocks noGrp="1"/>
          </p:cNvSpPr>
          <p:nvPr>
            <p:ph type="ftr" idx="11"/>
          </p:nvPr>
        </p:nvSpPr>
        <p:spPr>
          <a:xfrm>
            <a:off x="5591694" y="6236208"/>
            <a:ext cx="4853400" cy="320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solidFill>
                  <a:schemeClr val="dk2"/>
                </a:solidFill>
              </a:rPr>
              <a:t>DC BAR | September 24, 2020</a:t>
            </a:r>
            <a:endParaRPr/>
          </a:p>
        </p:txBody>
      </p:sp>
      <p:sp>
        <p:nvSpPr>
          <p:cNvPr id="645" name="Google Shape;645;g9923c5e6f5_0_32"/>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p>
            <a:pPr marL="0" lvl="0" indent="0" algn="ctr" rtl="0">
              <a:lnSpc>
                <a:spcPct val="90000"/>
              </a:lnSpc>
              <a:spcBef>
                <a:spcPts val="0"/>
              </a:spcBef>
              <a:spcAft>
                <a:spcPts val="0"/>
              </a:spcAft>
              <a:buNone/>
            </a:pPr>
            <a:fld id="{00000000-1234-1234-1234-123412341234}" type="slidenum">
              <a:rPr lang="en-US"/>
              <a:t>54</a:t>
            </a:fld>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0"/>
        <p:cNvGrpSpPr/>
        <p:nvPr/>
      </p:nvGrpSpPr>
      <p:grpSpPr>
        <a:xfrm>
          <a:off x="0" y="0"/>
          <a:ext cx="0" cy="0"/>
          <a:chOff x="0" y="0"/>
          <a:chExt cx="0" cy="0"/>
        </a:xfrm>
      </p:grpSpPr>
      <p:sp>
        <p:nvSpPr>
          <p:cNvPr id="651" name="Google Shape;651;g99320b995b_0_62"/>
          <p:cNvSpPr/>
          <p:nvPr/>
        </p:nvSpPr>
        <p:spPr>
          <a:xfrm>
            <a:off x="1" y="0"/>
            <a:ext cx="3070200"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52" name="Google Shape;652;g99320b995b_0_62"/>
          <p:cNvSpPr/>
          <p:nvPr/>
        </p:nvSpPr>
        <p:spPr>
          <a:xfrm>
            <a:off x="3070172" y="0"/>
            <a:ext cx="91218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53" name="Google Shape;653;g99320b995b_0_62"/>
          <p:cNvSpPr/>
          <p:nvPr/>
        </p:nvSpPr>
        <p:spPr>
          <a:xfrm>
            <a:off x="1117423" y="1443035"/>
            <a:ext cx="3972000" cy="397200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54" name="Google Shape;654;g99320b995b_0_62"/>
          <p:cNvSpPr>
            <a:spLocks noGrp="1"/>
          </p:cNvSpPr>
          <p:nvPr>
            <p:ph type="title"/>
          </p:nvPr>
        </p:nvSpPr>
        <p:spPr>
          <a:xfrm>
            <a:off x="1260873" y="1586484"/>
            <a:ext cx="3684900" cy="3684900"/>
          </a:xfrm>
          <a:prstGeom prst="ellipse">
            <a:avLst/>
          </a:prstGeom>
          <a:solidFill>
            <a:srgbClr val="6B8890"/>
          </a:solidFill>
          <a:ln>
            <a:noFill/>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FFFFFF"/>
              </a:buClr>
              <a:buSzPts val="3000"/>
              <a:buFont typeface="Gill Sans"/>
              <a:buNone/>
            </a:pPr>
            <a:r>
              <a:rPr lang="en-US" sz="3000">
                <a:solidFill>
                  <a:srgbClr val="FFFFFF"/>
                </a:solidFill>
              </a:rPr>
              <a:t>RESTRICTIVE COVENANTSTATUTES</a:t>
            </a:r>
            <a:endParaRPr/>
          </a:p>
        </p:txBody>
      </p:sp>
      <p:sp>
        <p:nvSpPr>
          <p:cNvPr id="655" name="Google Shape;655;g99320b995b_0_62"/>
          <p:cNvSpPr txBox="1">
            <a:spLocks noGrp="1"/>
          </p:cNvSpPr>
          <p:nvPr>
            <p:ph type="body" idx="1"/>
          </p:nvPr>
        </p:nvSpPr>
        <p:spPr>
          <a:xfrm>
            <a:off x="4945900" y="0"/>
            <a:ext cx="7090800" cy="6098100"/>
          </a:xfrm>
          <a:prstGeom prst="rect">
            <a:avLst/>
          </a:prstGeom>
          <a:noFill/>
          <a:ln>
            <a:noFill/>
          </a:ln>
        </p:spPr>
        <p:txBody>
          <a:bodyPr spcFirstLastPara="1" wrap="square" lIns="91425" tIns="45700" rIns="91425" bIns="45700" anchor="ctr" anchorCtr="0">
            <a:noAutofit/>
          </a:bodyPr>
          <a:lstStyle/>
          <a:p>
            <a:pPr marL="0" lvl="0" indent="0" algn="l" rtl="0">
              <a:spcBef>
                <a:spcPts val="1680"/>
              </a:spcBef>
              <a:spcAft>
                <a:spcPts val="0"/>
              </a:spcAft>
              <a:buNone/>
            </a:pPr>
            <a:endParaRPr sz="1700">
              <a:solidFill>
                <a:schemeClr val="dk1"/>
              </a:solidFill>
              <a:highlight>
                <a:schemeClr val="lt1"/>
              </a:highlight>
              <a:latin typeface="Arial"/>
              <a:ea typeface="Arial"/>
              <a:cs typeface="Arial"/>
              <a:sym typeface="Arial"/>
            </a:endParaRPr>
          </a:p>
          <a:p>
            <a:pPr marL="0" lvl="0" indent="0" algn="l" rtl="0">
              <a:spcBef>
                <a:spcPts val="1680"/>
              </a:spcBef>
              <a:spcAft>
                <a:spcPts val="0"/>
              </a:spcAft>
              <a:buNone/>
            </a:pPr>
            <a:r>
              <a:rPr lang="en-US" sz="1700">
                <a:solidFill>
                  <a:schemeClr val="dk1"/>
                </a:solidFill>
                <a:highlight>
                  <a:schemeClr val="lt1"/>
                </a:highlight>
                <a:latin typeface="Arial"/>
                <a:ea typeface="Arial"/>
                <a:cs typeface="Arial"/>
                <a:sym typeface="Arial"/>
              </a:rPr>
              <a:t>A new law in </a:t>
            </a:r>
            <a:r>
              <a:rPr lang="en-US" sz="1700" b="1">
                <a:solidFill>
                  <a:schemeClr val="dk1"/>
                </a:solidFill>
                <a:highlight>
                  <a:schemeClr val="lt1"/>
                </a:highlight>
                <a:latin typeface="Arial"/>
                <a:ea typeface="Arial"/>
                <a:cs typeface="Arial"/>
                <a:sym typeface="Arial"/>
              </a:rPr>
              <a:t>Virginia</a:t>
            </a:r>
            <a:r>
              <a:rPr lang="en-US" sz="1700">
                <a:solidFill>
                  <a:schemeClr val="dk1"/>
                </a:solidFill>
                <a:highlight>
                  <a:schemeClr val="lt1"/>
                </a:highlight>
                <a:latin typeface="Arial"/>
                <a:ea typeface="Arial"/>
                <a:cs typeface="Arial"/>
                <a:sym typeface="Arial"/>
              </a:rPr>
              <a:t> prohibits employers from placing non-compete restrictions on their low-wage employees; effective July 1, 2020.</a:t>
            </a:r>
            <a:endParaRPr sz="1700">
              <a:solidFill>
                <a:schemeClr val="dk1"/>
              </a:solidFill>
              <a:highlight>
                <a:schemeClr val="lt1"/>
              </a:highlight>
              <a:latin typeface="Arial"/>
              <a:ea typeface="Arial"/>
              <a:cs typeface="Arial"/>
              <a:sym typeface="Arial"/>
            </a:endParaRPr>
          </a:p>
          <a:p>
            <a:pPr marL="228600" lvl="0" indent="-222250" algn="l" rtl="0">
              <a:spcBef>
                <a:spcPts val="1680"/>
              </a:spcBef>
              <a:spcAft>
                <a:spcPts val="0"/>
              </a:spcAft>
              <a:buSzPts val="1700"/>
              <a:buFont typeface="Gill Sans"/>
              <a:buChar char="•"/>
            </a:pPr>
            <a:r>
              <a:rPr lang="en-US" sz="1700">
                <a:solidFill>
                  <a:schemeClr val="dk1"/>
                </a:solidFill>
                <a:highlight>
                  <a:schemeClr val="lt1"/>
                </a:highlight>
                <a:latin typeface="Arial"/>
                <a:ea typeface="Arial"/>
                <a:cs typeface="Arial"/>
                <a:sym typeface="Arial"/>
              </a:rPr>
              <a:t>No employer shall enter into, enforce, or threaten to enforce a covenant not to compete with any low-wage employee.” VA Code §</a:t>
            </a:r>
            <a:r>
              <a:rPr lang="en-US" sz="1700">
                <a:solidFill>
                  <a:schemeClr val="dk1"/>
                </a:solidFill>
                <a:highlight>
                  <a:schemeClr val="lt1"/>
                </a:highlight>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40.1-28.7:7</a:t>
            </a:r>
            <a:r>
              <a:rPr lang="en-US" sz="1700">
                <a:solidFill>
                  <a:schemeClr val="dk1"/>
                </a:solidFill>
                <a:highlight>
                  <a:schemeClr val="lt1"/>
                </a:highlight>
                <a:latin typeface="Arial"/>
                <a:ea typeface="Arial"/>
                <a:cs typeface="Arial"/>
                <a:sym typeface="Arial"/>
              </a:rPr>
              <a:t>.</a:t>
            </a:r>
            <a:endParaRPr sz="1700">
              <a:solidFill>
                <a:schemeClr val="dk1"/>
              </a:solidFill>
              <a:highlight>
                <a:schemeClr val="lt1"/>
              </a:highlight>
              <a:latin typeface="Arial"/>
              <a:ea typeface="Arial"/>
              <a:cs typeface="Arial"/>
              <a:sym typeface="Arial"/>
            </a:endParaRPr>
          </a:p>
          <a:p>
            <a:pPr marL="228600" lvl="0" indent="-222250" algn="l" rtl="0">
              <a:lnSpc>
                <a:spcPct val="115000"/>
              </a:lnSpc>
              <a:spcBef>
                <a:spcPts val="0"/>
              </a:spcBef>
              <a:spcAft>
                <a:spcPts val="0"/>
              </a:spcAft>
              <a:buSzPts val="1700"/>
              <a:buFont typeface="Gill Sans"/>
              <a:buChar char="•"/>
            </a:pPr>
            <a:r>
              <a:rPr lang="en-US" sz="1700">
                <a:solidFill>
                  <a:schemeClr val="dk1"/>
                </a:solidFill>
                <a:highlight>
                  <a:schemeClr val="lt1"/>
                </a:highlight>
                <a:latin typeface="Arial"/>
                <a:ea typeface="Arial"/>
                <a:cs typeface="Arial"/>
                <a:sym typeface="Arial"/>
              </a:rPr>
              <a:t>Low-wage employees have average weekly earnings below a certain threshold.</a:t>
            </a:r>
            <a:endParaRPr sz="1700">
              <a:solidFill>
                <a:schemeClr val="dk1"/>
              </a:solidFill>
              <a:highlight>
                <a:schemeClr val="lt1"/>
              </a:highlight>
              <a:latin typeface="Arial"/>
              <a:ea typeface="Arial"/>
              <a:cs typeface="Arial"/>
              <a:sym typeface="Arial"/>
            </a:endParaRPr>
          </a:p>
          <a:p>
            <a:pPr marL="228600" marR="727745" lvl="0" indent="-222250" algn="l" rtl="0">
              <a:lnSpc>
                <a:spcPct val="115000"/>
              </a:lnSpc>
              <a:spcBef>
                <a:spcPts val="0"/>
              </a:spcBef>
              <a:spcAft>
                <a:spcPts val="0"/>
              </a:spcAft>
              <a:buSzPts val="1700"/>
              <a:buFont typeface="Gill Sans"/>
              <a:buChar char="•"/>
            </a:pPr>
            <a:r>
              <a:rPr lang="en-US" sz="1700">
                <a:solidFill>
                  <a:schemeClr val="dk1"/>
                </a:solidFill>
                <a:highlight>
                  <a:schemeClr val="lt1"/>
                </a:highlight>
                <a:latin typeface="Arial"/>
                <a:ea typeface="Arial"/>
                <a:cs typeface="Arial"/>
                <a:sym typeface="Arial"/>
              </a:rPr>
              <a:t> The threshold is a moving target, defined as “the average weekly wage of the Commonwealth as determined pursuant VA Code </a:t>
            </a:r>
            <a:r>
              <a:rPr lang="en-US" sz="1700">
                <a:solidFill>
                  <a:schemeClr val="dk1"/>
                </a:solidFill>
                <a:highlight>
                  <a:schemeClr val="lt1"/>
                </a:highlight>
                <a:uFill>
                  <a:noFill/>
                </a:uFill>
                <a:latin typeface="Arial"/>
                <a:ea typeface="Arial"/>
                <a:cs typeface="Arial"/>
                <a:sym typeface="Arial"/>
                <a:hlinkClick r:id="rId4">
                  <a:extLst>
                    <a:ext uri="{A12FA001-AC4F-418D-AE19-62706E023703}">
                      <ahyp:hlinkClr xmlns:ahyp="http://schemas.microsoft.com/office/drawing/2018/hyperlinkcolor" val="tx"/>
                    </a:ext>
                  </a:extLst>
                </a:hlinkClick>
              </a:rPr>
              <a:t>Section 65.2-500</a:t>
            </a:r>
            <a:r>
              <a:rPr lang="en-US" sz="1700">
                <a:solidFill>
                  <a:schemeClr val="dk1"/>
                </a:solidFill>
                <a:highlight>
                  <a:schemeClr val="lt1"/>
                </a:highlight>
                <a:latin typeface="Arial"/>
                <a:ea typeface="Arial"/>
                <a:cs typeface="Arial"/>
                <a:sym typeface="Arial"/>
              </a:rPr>
              <a:t> (B). It’s currently in the neighborhood of $1,100.</a:t>
            </a:r>
            <a:endParaRPr sz="1700">
              <a:solidFill>
                <a:schemeClr val="dk1"/>
              </a:solidFill>
              <a:highlight>
                <a:schemeClr val="lt1"/>
              </a:highlight>
              <a:latin typeface="Arial"/>
              <a:ea typeface="Arial"/>
              <a:cs typeface="Arial"/>
              <a:sym typeface="Arial"/>
            </a:endParaRPr>
          </a:p>
          <a:p>
            <a:pPr marL="228600" marR="727745" lvl="0" indent="-222250" algn="l" rtl="0">
              <a:lnSpc>
                <a:spcPct val="115000"/>
              </a:lnSpc>
              <a:spcBef>
                <a:spcPts val="0"/>
              </a:spcBef>
              <a:spcAft>
                <a:spcPts val="0"/>
              </a:spcAft>
              <a:buSzPts val="1700"/>
              <a:buFont typeface="Gill Sans"/>
              <a:buChar char="•"/>
            </a:pPr>
            <a:r>
              <a:rPr lang="en-US" sz="1700">
                <a:solidFill>
                  <a:schemeClr val="dk1"/>
                </a:solidFill>
                <a:highlight>
                  <a:schemeClr val="lt1"/>
                </a:highlight>
                <a:latin typeface="Arial"/>
                <a:ea typeface="Arial"/>
                <a:cs typeface="Arial"/>
                <a:sym typeface="Arial"/>
              </a:rPr>
              <a:t>Low wage employees also include interns, students, apprentices, or trainees employed, with or without pay,  at a trade or occupation in order to gain work or educational experience.</a:t>
            </a:r>
            <a:endParaRPr sz="1700">
              <a:solidFill>
                <a:schemeClr val="dk1"/>
              </a:solidFill>
              <a:highlight>
                <a:schemeClr val="lt1"/>
              </a:highlight>
              <a:latin typeface="Arial"/>
              <a:ea typeface="Arial"/>
              <a:cs typeface="Arial"/>
              <a:sym typeface="Arial"/>
            </a:endParaRPr>
          </a:p>
          <a:p>
            <a:pPr marL="228600" marR="727745" lvl="0" indent="-222250" algn="l" rtl="0">
              <a:lnSpc>
                <a:spcPct val="115000"/>
              </a:lnSpc>
              <a:spcBef>
                <a:spcPts val="0"/>
              </a:spcBef>
              <a:spcAft>
                <a:spcPts val="0"/>
              </a:spcAft>
              <a:buSzPts val="1700"/>
              <a:buFont typeface="Gill Sans"/>
              <a:buChar char="•"/>
            </a:pPr>
            <a:r>
              <a:rPr lang="en-US" sz="1700">
                <a:solidFill>
                  <a:schemeClr val="dk1"/>
                </a:solidFill>
                <a:latin typeface="Arial"/>
                <a:ea typeface="Arial"/>
                <a:cs typeface="Arial"/>
                <a:sym typeface="Arial"/>
              </a:rPr>
              <a:t>The law also applies to independent contractors who are paid at an hourly rate less than   the median hourly wage for the Commonwealth, which is currently roughly $20 per hour.</a:t>
            </a:r>
            <a:endParaRPr sz="1700" b="1">
              <a:solidFill>
                <a:srgbClr val="000000"/>
              </a:solidFill>
            </a:endParaRPr>
          </a:p>
        </p:txBody>
      </p:sp>
      <p:sp>
        <p:nvSpPr>
          <p:cNvPr id="656" name="Google Shape;656;g99320b995b_0_62"/>
          <p:cNvSpPr txBox="1">
            <a:spLocks noGrp="1"/>
          </p:cNvSpPr>
          <p:nvPr>
            <p:ph type="ftr" idx="11"/>
          </p:nvPr>
        </p:nvSpPr>
        <p:spPr>
          <a:xfrm>
            <a:off x="5591694" y="6236208"/>
            <a:ext cx="4853400" cy="320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solidFill>
                  <a:schemeClr val="dk2"/>
                </a:solidFill>
              </a:rPr>
              <a:t>DC BAR | September 24, 2020</a:t>
            </a:r>
            <a:endParaRPr/>
          </a:p>
        </p:txBody>
      </p:sp>
      <p:sp>
        <p:nvSpPr>
          <p:cNvPr id="657" name="Google Shape;657;g99320b995b_0_62"/>
          <p:cNvSpPr>
            <a:spLocks noGrp="1"/>
          </p:cNvSpPr>
          <p:nvPr>
            <p:ph type="sldNum" idx="12"/>
          </p:nvPr>
        </p:nvSpPr>
        <p:spPr>
          <a:xfrm>
            <a:off x="10758922" y="6217920"/>
            <a:ext cx="365700" cy="365700"/>
          </a:xfrm>
          <a:prstGeom prst="ellipse">
            <a:avLst/>
          </a:prstGeom>
          <a:solidFill>
            <a:srgbClr val="1D1D1D">
              <a:alpha val="69800"/>
            </a:srgbClr>
          </a:solidFill>
          <a:ln>
            <a:noFill/>
          </a:ln>
        </p:spPr>
        <p:txBody>
          <a:bodyPr spcFirstLastPara="1" wrap="square" lIns="18275" tIns="45700" rIns="18275" bIns="45700" anchor="ctr" anchorCtr="0">
            <a:noAutofit/>
          </a:bodyPr>
          <a:lstStyle/>
          <a:p>
            <a:pPr marL="0" lvl="0" indent="0" algn="ctr" rtl="0">
              <a:lnSpc>
                <a:spcPct val="90000"/>
              </a:lnSpc>
              <a:spcBef>
                <a:spcPts val="0"/>
              </a:spcBef>
              <a:spcAft>
                <a:spcPts val="0"/>
              </a:spcAft>
              <a:buNone/>
            </a:pPr>
            <a:fld id="{00000000-1234-1234-1234-123412341234}" type="slidenum">
              <a:rPr lang="en-US"/>
              <a:t>55</a:t>
            </a:fld>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661"/>
        <p:cNvGrpSpPr/>
        <p:nvPr/>
      </p:nvGrpSpPr>
      <p:grpSpPr>
        <a:xfrm>
          <a:off x="0" y="0"/>
          <a:ext cx="0" cy="0"/>
          <a:chOff x="0" y="0"/>
          <a:chExt cx="0" cy="0"/>
        </a:xfrm>
      </p:grpSpPr>
      <p:sp>
        <p:nvSpPr>
          <p:cNvPr id="662" name="Google Shape;662;p61"/>
          <p:cNvSpPr txBox="1">
            <a:spLocks noGrp="1"/>
          </p:cNvSpPr>
          <p:nvPr>
            <p:ph type="title"/>
          </p:nvPr>
        </p:nvSpPr>
        <p:spPr>
          <a:xfrm>
            <a:off x="1986259" y="252061"/>
            <a:ext cx="8070059" cy="815525"/>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4680"/>
              <a:buFont typeface="Gill Sans"/>
              <a:buNone/>
            </a:pPr>
            <a:r>
              <a:rPr lang="en-US" sz="3780"/>
              <a:t>TRADE SECRETS STATUTES</a:t>
            </a:r>
            <a:endParaRPr sz="1900"/>
          </a:p>
        </p:txBody>
      </p:sp>
      <p:sp>
        <p:nvSpPr>
          <p:cNvPr id="663" name="Google Shape;663;p61"/>
          <p:cNvSpPr txBox="1">
            <a:spLocks noGrp="1"/>
          </p:cNvSpPr>
          <p:nvPr>
            <p:ph type="body" idx="1"/>
          </p:nvPr>
        </p:nvSpPr>
        <p:spPr>
          <a:xfrm>
            <a:off x="786949" y="1271792"/>
            <a:ext cx="9834000" cy="1101900"/>
          </a:xfrm>
          <a:prstGeom prst="rect">
            <a:avLst/>
          </a:prstGeom>
          <a:noFill/>
          <a:ln>
            <a:noFill/>
          </a:ln>
        </p:spPr>
        <p:txBody>
          <a:bodyPr spcFirstLastPara="1" wrap="square" lIns="91425" tIns="45700" rIns="91425" bIns="45700" anchor="t" anchorCtr="0">
            <a:noAutofit/>
          </a:bodyPr>
          <a:lstStyle/>
          <a:p>
            <a:pPr marL="401638" lvl="0" indent="-323850" algn="l" rtl="0">
              <a:lnSpc>
                <a:spcPct val="94000"/>
              </a:lnSpc>
              <a:spcBef>
                <a:spcPts val="0"/>
              </a:spcBef>
              <a:spcAft>
                <a:spcPts val="0"/>
              </a:spcAft>
              <a:buSzPts val="3100"/>
              <a:buChar char="•"/>
            </a:pPr>
            <a:r>
              <a:rPr lang="en-US" sz="3100"/>
              <a:t>Maryland, Virginia &amp; D.C. have each adopted the model Uniform Trade Secrets Act, with slight modifications:</a:t>
            </a:r>
            <a:endParaRPr sz="2400"/>
          </a:p>
        </p:txBody>
      </p:sp>
      <p:sp>
        <p:nvSpPr>
          <p:cNvPr id="664" name="Google Shape;664;p6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665" name="Google Shape;665;p6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56</a:t>
            </a:fld>
            <a:endParaRPr/>
          </a:p>
        </p:txBody>
      </p:sp>
      <p:sp>
        <p:nvSpPr>
          <p:cNvPr id="666" name="Google Shape;666;p61"/>
          <p:cNvSpPr txBox="1"/>
          <p:nvPr/>
        </p:nvSpPr>
        <p:spPr>
          <a:xfrm>
            <a:off x="786950" y="2245550"/>
            <a:ext cx="10218300" cy="3972300"/>
          </a:xfrm>
          <a:prstGeom prst="rect">
            <a:avLst/>
          </a:prstGeom>
          <a:noFill/>
          <a:ln>
            <a:noFill/>
          </a:ln>
        </p:spPr>
        <p:txBody>
          <a:bodyPr spcFirstLastPara="1" wrap="square" lIns="91425" tIns="45700" rIns="91425" bIns="45700" anchor="t" anchorCtr="0">
            <a:noAutofit/>
          </a:bodyPr>
          <a:lstStyle/>
          <a:p>
            <a:pPr marL="741363" marR="0" lvl="1" indent="-453200" algn="l" rtl="0">
              <a:lnSpc>
                <a:spcPct val="95000"/>
              </a:lnSpc>
              <a:spcBef>
                <a:spcPts val="0"/>
              </a:spcBef>
              <a:spcAft>
                <a:spcPts val="0"/>
              </a:spcAft>
              <a:buSzPts val="3000"/>
              <a:buFont typeface="Gill Sans"/>
              <a:buChar char="⮚"/>
            </a:pPr>
            <a:r>
              <a:rPr lang="en-US" sz="3000" i="0" u="none" strike="noStrike" cap="none">
                <a:latin typeface="Gill Sans"/>
                <a:ea typeface="Gill Sans"/>
                <a:cs typeface="Gill Sans"/>
                <a:sym typeface="Gill Sans"/>
              </a:rPr>
              <a:t>Maryland Uniform Trade Secrets Act (MUTSA), </a:t>
            </a:r>
            <a:r>
              <a:rPr lang="en-US" sz="3000" i="0" u="none" strike="noStrike" cap="small">
                <a:latin typeface="Gill Sans"/>
                <a:ea typeface="Gill Sans"/>
                <a:cs typeface="Gill Sans"/>
                <a:sym typeface="Gill Sans"/>
              </a:rPr>
              <a:t>Md. Comm. Law </a:t>
            </a:r>
            <a:r>
              <a:rPr lang="en-US" sz="3000" i="0" u="none" strike="noStrike" cap="none">
                <a:latin typeface="Gill Sans"/>
                <a:ea typeface="Gill Sans"/>
                <a:cs typeface="Gill Sans"/>
                <a:sym typeface="Gill Sans"/>
              </a:rPr>
              <a:t>§ 11-1201, </a:t>
            </a:r>
            <a:r>
              <a:rPr lang="en-US" sz="3000" i="1" u="none" strike="noStrike" cap="none">
                <a:latin typeface="Gill Sans"/>
                <a:ea typeface="Gill Sans"/>
                <a:cs typeface="Gill Sans"/>
                <a:sym typeface="Gill Sans"/>
              </a:rPr>
              <a:t>et seq</a:t>
            </a:r>
            <a:r>
              <a:rPr lang="en-US" sz="3000" i="0" u="none" strike="noStrike" cap="none">
                <a:latin typeface="Gill Sans"/>
                <a:ea typeface="Gill Sans"/>
                <a:cs typeface="Gill Sans"/>
                <a:sym typeface="Gill Sans"/>
              </a:rPr>
              <a:t>.</a:t>
            </a:r>
            <a:endParaRPr sz="3000">
              <a:latin typeface="Gill Sans"/>
              <a:ea typeface="Gill Sans"/>
              <a:cs typeface="Gill Sans"/>
              <a:sym typeface="Gill Sans"/>
            </a:endParaRPr>
          </a:p>
          <a:p>
            <a:pPr marL="741363" marR="0" lvl="1" indent="-453200" algn="l" rtl="0">
              <a:lnSpc>
                <a:spcPct val="95000"/>
              </a:lnSpc>
              <a:spcBef>
                <a:spcPts val="1080"/>
              </a:spcBef>
              <a:spcAft>
                <a:spcPts val="0"/>
              </a:spcAft>
              <a:buSzPts val="3000"/>
              <a:buFont typeface="Gill Sans"/>
              <a:buChar char="⮚"/>
            </a:pPr>
            <a:r>
              <a:rPr lang="en-US" sz="3000" i="0" u="none" strike="noStrike" cap="none">
                <a:latin typeface="Gill Sans"/>
                <a:ea typeface="Gill Sans"/>
                <a:cs typeface="Gill Sans"/>
                <a:sym typeface="Gill Sans"/>
              </a:rPr>
              <a:t>Virginia Uniform Trade Secrets Act (VUTSA), </a:t>
            </a:r>
            <a:r>
              <a:rPr lang="en-US" sz="3000" i="0" u="none" strike="noStrike" cap="small">
                <a:latin typeface="Gill Sans"/>
                <a:ea typeface="Gill Sans"/>
                <a:cs typeface="Gill Sans"/>
                <a:sym typeface="Gill Sans"/>
              </a:rPr>
              <a:t>Va. Code</a:t>
            </a:r>
            <a:r>
              <a:rPr lang="en-US" sz="3000" i="0" u="none" strike="noStrike" cap="none">
                <a:latin typeface="Gill Sans"/>
                <a:ea typeface="Gill Sans"/>
                <a:cs typeface="Gill Sans"/>
                <a:sym typeface="Gill Sans"/>
              </a:rPr>
              <a:t> § 59.1-336, </a:t>
            </a:r>
            <a:r>
              <a:rPr lang="en-US" sz="3000" i="1" u="none" strike="noStrike" cap="none">
                <a:latin typeface="Gill Sans"/>
                <a:ea typeface="Gill Sans"/>
                <a:cs typeface="Gill Sans"/>
                <a:sym typeface="Gill Sans"/>
              </a:rPr>
              <a:t>et seq</a:t>
            </a:r>
            <a:r>
              <a:rPr lang="en-US" sz="3000" i="0" u="none" strike="noStrike" cap="none">
                <a:latin typeface="Gill Sans"/>
                <a:ea typeface="Gill Sans"/>
                <a:cs typeface="Gill Sans"/>
                <a:sym typeface="Gill Sans"/>
              </a:rPr>
              <a:t>.</a:t>
            </a:r>
            <a:endParaRPr sz="3000">
              <a:latin typeface="Gill Sans"/>
              <a:ea typeface="Gill Sans"/>
              <a:cs typeface="Gill Sans"/>
              <a:sym typeface="Gill Sans"/>
            </a:endParaRPr>
          </a:p>
          <a:p>
            <a:pPr marL="741362" marR="0" lvl="1" indent="-453199" algn="l" rtl="0">
              <a:lnSpc>
                <a:spcPct val="95000"/>
              </a:lnSpc>
              <a:spcBef>
                <a:spcPts val="1080"/>
              </a:spcBef>
              <a:spcAft>
                <a:spcPts val="0"/>
              </a:spcAft>
              <a:buSzPts val="3000"/>
              <a:buFont typeface="Gill Sans"/>
              <a:buChar char="⮚"/>
            </a:pPr>
            <a:r>
              <a:rPr lang="en-US" sz="3000" i="0" u="none" strike="noStrike" cap="none">
                <a:latin typeface="Gill Sans"/>
                <a:ea typeface="Gill Sans"/>
                <a:cs typeface="Gill Sans"/>
                <a:sym typeface="Gill Sans"/>
              </a:rPr>
              <a:t>D.C. Uniform Trade Secrets Act (DCUTSA), D.C. </a:t>
            </a:r>
            <a:r>
              <a:rPr lang="en-US" sz="3000" i="0" u="none" strike="noStrike" cap="small">
                <a:latin typeface="Gill Sans"/>
                <a:ea typeface="Gill Sans"/>
                <a:cs typeface="Gill Sans"/>
                <a:sym typeface="Gill Sans"/>
              </a:rPr>
              <a:t>Code</a:t>
            </a:r>
            <a:r>
              <a:rPr lang="en-US" sz="3000" i="0" u="none" strike="noStrike" cap="none">
                <a:latin typeface="Gill Sans"/>
                <a:ea typeface="Gill Sans"/>
                <a:cs typeface="Gill Sans"/>
                <a:sym typeface="Gill Sans"/>
              </a:rPr>
              <a:t> § 36-401, </a:t>
            </a:r>
            <a:r>
              <a:rPr lang="en-US" sz="3000" i="1" u="none" strike="noStrike" cap="none">
                <a:latin typeface="Gill Sans"/>
                <a:ea typeface="Gill Sans"/>
                <a:cs typeface="Gill Sans"/>
                <a:sym typeface="Gill Sans"/>
              </a:rPr>
              <a:t>et seq</a:t>
            </a:r>
            <a:r>
              <a:rPr lang="en-US" sz="3000" i="0" u="none" strike="noStrike" cap="none">
                <a:latin typeface="Gill Sans"/>
                <a:ea typeface="Gill Sans"/>
                <a:cs typeface="Gill Sans"/>
                <a:sym typeface="Gill Sans"/>
              </a:rPr>
              <a:t>.</a:t>
            </a:r>
            <a:endParaRPr sz="3000">
              <a:latin typeface="Gill Sans"/>
              <a:ea typeface="Gill Sans"/>
              <a:cs typeface="Gill Sans"/>
              <a:sym typeface="Gill Sans"/>
            </a:endParaRPr>
          </a:p>
          <a:p>
            <a:pPr marL="741362" marR="0" lvl="1" indent="-453199" algn="l" rtl="0">
              <a:lnSpc>
                <a:spcPct val="95000"/>
              </a:lnSpc>
              <a:spcBef>
                <a:spcPts val="1080"/>
              </a:spcBef>
              <a:spcAft>
                <a:spcPts val="0"/>
              </a:spcAft>
              <a:buSzPts val="3000"/>
              <a:buFont typeface="Gill Sans"/>
              <a:buChar char="⮚"/>
            </a:pPr>
            <a:r>
              <a:rPr lang="en-US" sz="3000">
                <a:latin typeface="Gill Sans"/>
                <a:ea typeface="Gill Sans"/>
                <a:cs typeface="Gill Sans"/>
                <a:sym typeface="Gill Sans"/>
              </a:rPr>
              <a:t>Federal Defend Trade Secrets Act of 2016 (DTSA), 18 U.S.C. § 1831, </a:t>
            </a:r>
            <a:r>
              <a:rPr lang="en-US" sz="3000" i="1">
                <a:latin typeface="Gill Sans"/>
                <a:ea typeface="Gill Sans"/>
                <a:cs typeface="Gill Sans"/>
                <a:sym typeface="Gill Sans"/>
              </a:rPr>
              <a:t>et seq</a:t>
            </a:r>
            <a:r>
              <a:rPr lang="en-US" sz="3000">
                <a:latin typeface="Gill Sans"/>
                <a:ea typeface="Gill Sans"/>
                <a:cs typeface="Gill Sans"/>
                <a:sym typeface="Gill Sans"/>
              </a:rPr>
              <a:t>.</a:t>
            </a:r>
            <a:endParaRPr sz="3000">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71"/>
        <p:cNvGrpSpPr/>
        <p:nvPr/>
      </p:nvGrpSpPr>
      <p:grpSpPr>
        <a:xfrm>
          <a:off x="0" y="0"/>
          <a:ext cx="0" cy="0"/>
          <a:chOff x="0" y="0"/>
          <a:chExt cx="0" cy="0"/>
        </a:xfrm>
      </p:grpSpPr>
      <p:sp>
        <p:nvSpPr>
          <p:cNvPr id="672" name="Google Shape;672;p67"/>
          <p:cNvSpPr/>
          <p:nvPr/>
        </p:nvSpPr>
        <p:spPr>
          <a:xfrm>
            <a:off x="1" y="0"/>
            <a:ext cx="3070172"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73" name="Google Shape;673;p67"/>
          <p:cNvSpPr/>
          <p:nvPr/>
        </p:nvSpPr>
        <p:spPr>
          <a:xfrm>
            <a:off x="3070172" y="0"/>
            <a:ext cx="9121828"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74" name="Google Shape;674;p67"/>
          <p:cNvSpPr/>
          <p:nvPr/>
        </p:nvSpPr>
        <p:spPr>
          <a:xfrm>
            <a:off x="1117423" y="1443035"/>
            <a:ext cx="3971932" cy="397193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75" name="Google Shape;675;p67"/>
          <p:cNvSpPr>
            <a:spLocks noGrp="1"/>
          </p:cNvSpPr>
          <p:nvPr>
            <p:ph type="title"/>
          </p:nvPr>
        </p:nvSpPr>
        <p:spPr>
          <a:xfrm>
            <a:off x="1260873" y="1586484"/>
            <a:ext cx="3685032" cy="3685032"/>
          </a:xfrm>
          <a:prstGeom prst="ellipse">
            <a:avLst/>
          </a:prstGeom>
          <a:solidFill>
            <a:srgbClr val="6B8890"/>
          </a:solidFill>
          <a:ln>
            <a:noFill/>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FFFFFF"/>
              </a:buClr>
              <a:buSzPts val="3000"/>
              <a:buFont typeface="Gill Sans"/>
              <a:buNone/>
            </a:pPr>
            <a:r>
              <a:rPr lang="en-US" sz="3000">
                <a:solidFill>
                  <a:srgbClr val="FFFFFF"/>
                </a:solidFill>
              </a:rPr>
              <a:t>BANNING THE BOX - LOCALLY</a:t>
            </a:r>
            <a:endParaRPr/>
          </a:p>
        </p:txBody>
      </p:sp>
      <p:sp>
        <p:nvSpPr>
          <p:cNvPr id="676" name="Google Shape;676;p67"/>
          <p:cNvSpPr txBox="1">
            <a:spLocks noGrp="1"/>
          </p:cNvSpPr>
          <p:nvPr>
            <p:ph type="body" idx="1"/>
          </p:nvPr>
        </p:nvSpPr>
        <p:spPr>
          <a:xfrm>
            <a:off x="5089350" y="141400"/>
            <a:ext cx="6626400" cy="5973600"/>
          </a:xfrm>
          <a:prstGeom prst="rect">
            <a:avLst/>
          </a:prstGeom>
          <a:noFill/>
          <a:ln>
            <a:noFill/>
          </a:ln>
        </p:spPr>
        <p:txBody>
          <a:bodyPr spcFirstLastPara="1" wrap="square" lIns="91425" tIns="45700" rIns="91425" bIns="45700" anchor="ctr" anchorCtr="0">
            <a:normAutofit/>
          </a:bodyPr>
          <a:lstStyle/>
          <a:p>
            <a:pPr marL="228600" lvl="0" indent="0" algn="l" rtl="0">
              <a:spcBef>
                <a:spcPts val="0"/>
              </a:spcBef>
              <a:spcAft>
                <a:spcPts val="0"/>
              </a:spcAft>
              <a:buNone/>
            </a:pPr>
            <a:endParaRPr>
              <a:solidFill>
                <a:srgbClr val="000000"/>
              </a:solidFill>
            </a:endParaRPr>
          </a:p>
          <a:p>
            <a:pPr marL="228600" lvl="0" indent="0" algn="l" rtl="0">
              <a:spcBef>
                <a:spcPts val="0"/>
              </a:spcBef>
              <a:spcAft>
                <a:spcPts val="0"/>
              </a:spcAft>
              <a:buNone/>
            </a:pPr>
            <a:r>
              <a:rPr lang="en-US">
                <a:solidFill>
                  <a:srgbClr val="000000"/>
                </a:solidFill>
              </a:rPr>
              <a:t>Expressly restrict right to conduct criminal background checks</a:t>
            </a:r>
            <a:endParaRPr>
              <a:solidFill>
                <a:srgbClr val="000000"/>
              </a:solidFill>
            </a:endParaRPr>
          </a:p>
          <a:p>
            <a:pPr marL="228600" lvl="0" indent="-228600" algn="l" rtl="0">
              <a:spcBef>
                <a:spcPts val="1200"/>
              </a:spcBef>
              <a:spcAft>
                <a:spcPts val="0"/>
              </a:spcAft>
              <a:buClr>
                <a:srgbClr val="000000"/>
              </a:buClr>
              <a:buSzPts val="1800"/>
              <a:buFont typeface="Gill Sans"/>
              <a:buChar char="•"/>
            </a:pPr>
            <a:r>
              <a:rPr lang="en-US">
                <a:solidFill>
                  <a:srgbClr val="000000"/>
                </a:solidFill>
              </a:rPr>
              <a:t>Addresses both when in the selection process it may be obtained and how the information may be utilized</a:t>
            </a:r>
            <a:endParaRPr>
              <a:solidFill>
                <a:srgbClr val="000000"/>
              </a:solidFill>
            </a:endParaRPr>
          </a:p>
          <a:p>
            <a:pPr marL="228600" lvl="0" indent="-228600" algn="l" rtl="0">
              <a:spcBef>
                <a:spcPts val="1200"/>
              </a:spcBef>
              <a:spcAft>
                <a:spcPts val="0"/>
              </a:spcAft>
              <a:buClr>
                <a:srgbClr val="000000"/>
              </a:buClr>
              <a:buSzPts val="1800"/>
              <a:buFont typeface="Gill Sans"/>
              <a:buChar char="•"/>
            </a:pPr>
            <a:r>
              <a:rPr lang="en-US">
                <a:solidFill>
                  <a:srgbClr val="000000"/>
                </a:solidFill>
              </a:rPr>
              <a:t>Locally, the following jurisdictions have Ban the Box laws:</a:t>
            </a:r>
            <a:endParaRPr>
              <a:solidFill>
                <a:srgbClr val="000000"/>
              </a:solidFill>
            </a:endParaRPr>
          </a:p>
          <a:p>
            <a:pPr marL="685800" lvl="2" indent="-228600" algn="l" rtl="0">
              <a:lnSpc>
                <a:spcPct val="100000"/>
              </a:lnSpc>
              <a:spcBef>
                <a:spcPts val="0"/>
              </a:spcBef>
              <a:spcAft>
                <a:spcPts val="0"/>
              </a:spcAft>
              <a:buClr>
                <a:srgbClr val="000000"/>
              </a:buClr>
              <a:buSzPts val="1800"/>
              <a:buFont typeface="Gill Sans"/>
              <a:buChar char="•"/>
            </a:pPr>
            <a:r>
              <a:rPr lang="en-US" sz="1800" b="1">
                <a:solidFill>
                  <a:srgbClr val="000000"/>
                </a:solidFill>
              </a:rPr>
              <a:t>District of Columbia</a:t>
            </a:r>
            <a:r>
              <a:rPr lang="en-US" sz="1800">
                <a:solidFill>
                  <a:srgbClr val="000000"/>
                </a:solidFill>
              </a:rPr>
              <a:t>:  Fair Criminal Record Screening Act, </a:t>
            </a:r>
            <a:r>
              <a:rPr lang="en-US" sz="1800">
                <a:solidFill>
                  <a:srgbClr val="000000"/>
                </a:solidFill>
                <a:highlight>
                  <a:srgbClr val="FFFFFF"/>
                </a:highlight>
              </a:rPr>
              <a:t>DC ST § 32-1341, et seq.</a:t>
            </a:r>
            <a:endParaRPr sz="1800">
              <a:solidFill>
                <a:srgbClr val="000000"/>
              </a:solidFill>
            </a:endParaRPr>
          </a:p>
          <a:p>
            <a:pPr marL="685800" lvl="2" indent="-228600" algn="l" rtl="0">
              <a:lnSpc>
                <a:spcPct val="100000"/>
              </a:lnSpc>
              <a:spcBef>
                <a:spcPts val="1200"/>
              </a:spcBef>
              <a:spcAft>
                <a:spcPts val="0"/>
              </a:spcAft>
              <a:buClr>
                <a:srgbClr val="000000"/>
              </a:buClr>
              <a:buSzPts val="1800"/>
              <a:buFont typeface="Gill Sans"/>
              <a:buChar char="•"/>
            </a:pPr>
            <a:r>
              <a:rPr lang="en-US" sz="1800" b="1">
                <a:solidFill>
                  <a:srgbClr val="000000"/>
                </a:solidFill>
              </a:rPr>
              <a:t>Virginia</a:t>
            </a:r>
            <a:r>
              <a:rPr lang="en-US" sz="1800">
                <a:solidFill>
                  <a:srgbClr val="000000"/>
                </a:solidFill>
              </a:rPr>
              <a:t>:  </a:t>
            </a:r>
            <a:r>
              <a:rPr lang="en-US" sz="1800">
                <a:solidFill>
                  <a:srgbClr val="0C0C0C"/>
                </a:solidFill>
                <a:highlight>
                  <a:srgbClr val="FFFFFF"/>
                </a:highlight>
              </a:rPr>
              <a:t> </a:t>
            </a:r>
            <a:r>
              <a:rPr lang="en-US" sz="1800">
                <a:solidFill>
                  <a:srgbClr val="0C0C0C"/>
                </a:solidFill>
                <a:highlight>
                  <a:srgbClr val="FFFFFF"/>
                </a:highlight>
                <a:uFill>
                  <a:noFill/>
                </a:uFill>
                <a:hlinkClick r:id="rId3">
                  <a:extLst>
                    <a:ext uri="{A12FA001-AC4F-418D-AE19-62706E023703}">
                      <ahyp:hlinkClr xmlns:ahyp="http://schemas.microsoft.com/office/drawing/2018/hyperlinkcolor" val="tx"/>
                    </a:ext>
                  </a:extLst>
                </a:hlinkClick>
              </a:rPr>
              <a:t>House Bill 972</a:t>
            </a:r>
            <a:r>
              <a:rPr lang="en-US" sz="1800">
                <a:solidFill>
                  <a:srgbClr val="0C0C0C"/>
                </a:solidFill>
                <a:highlight>
                  <a:srgbClr val="FFFFFF"/>
                </a:highlight>
              </a:rPr>
              <a:t>/</a:t>
            </a:r>
            <a:r>
              <a:rPr lang="en-US" sz="1800">
                <a:solidFill>
                  <a:srgbClr val="0C0C0C"/>
                </a:solidFill>
                <a:highlight>
                  <a:srgbClr val="FFFFFF"/>
                </a:highlight>
                <a:uFill>
                  <a:noFill/>
                </a:uFill>
                <a:hlinkClick r:id="rId4">
                  <a:extLst>
                    <a:ext uri="{A12FA001-AC4F-418D-AE19-62706E023703}">
                      <ahyp:hlinkClr xmlns:ahyp="http://schemas.microsoft.com/office/drawing/2018/hyperlinkcolor" val="tx"/>
                    </a:ext>
                  </a:extLst>
                </a:hlinkClick>
              </a:rPr>
              <a:t>Senate Bill 2</a:t>
            </a:r>
            <a:r>
              <a:rPr lang="en-US" sz="1800">
                <a:solidFill>
                  <a:srgbClr val="0C0C0C"/>
                </a:solidFill>
              </a:rPr>
              <a:t>: </a:t>
            </a:r>
            <a:r>
              <a:rPr lang="en-US" sz="1800">
                <a:solidFill>
                  <a:srgbClr val="222222"/>
                </a:solidFill>
              </a:rPr>
              <a:t>simple marijuana possession; Va Code </a:t>
            </a:r>
            <a:r>
              <a:rPr lang="en-US" sz="1800">
                <a:solidFill>
                  <a:srgbClr val="222222"/>
                </a:solidFill>
                <a:highlight>
                  <a:schemeClr val="lt1"/>
                </a:highlight>
              </a:rPr>
              <a:t>§ </a:t>
            </a:r>
            <a:r>
              <a:rPr lang="en-US" sz="1800">
                <a:solidFill>
                  <a:srgbClr val="111111"/>
                </a:solidFill>
                <a:highlight>
                  <a:srgbClr val="FFFFFF"/>
                </a:highlight>
              </a:rPr>
              <a:t>19.2-392.4: expunged criminal records. Executive Order 41 and VA Code </a:t>
            </a:r>
            <a:r>
              <a:rPr lang="en-US" sz="1800">
                <a:solidFill>
                  <a:srgbClr val="444444"/>
                </a:solidFill>
              </a:rPr>
              <a:t>§ 15.2-1505.3: </a:t>
            </a:r>
            <a:r>
              <a:rPr lang="en-US" sz="1800">
                <a:solidFill>
                  <a:srgbClr val="111111"/>
                </a:solidFill>
                <a:highlight>
                  <a:srgbClr val="FFFFFF"/>
                </a:highlight>
              </a:rPr>
              <a:t>State agencies and localalities may not ask for arrest or criminal conviction records until applicant determined otherwise eligible.</a:t>
            </a:r>
            <a:endParaRPr sz="1800">
              <a:solidFill>
                <a:srgbClr val="111111"/>
              </a:solidFill>
              <a:highlight>
                <a:srgbClr val="FFFFFF"/>
              </a:highlight>
            </a:endParaRPr>
          </a:p>
          <a:p>
            <a:pPr marL="685800" lvl="2" indent="-228600" algn="l" rtl="0">
              <a:lnSpc>
                <a:spcPct val="100000"/>
              </a:lnSpc>
              <a:spcBef>
                <a:spcPts val="1200"/>
              </a:spcBef>
              <a:spcAft>
                <a:spcPts val="0"/>
              </a:spcAft>
              <a:buClr>
                <a:srgbClr val="000000"/>
              </a:buClr>
              <a:buSzPts val="1800"/>
              <a:buFont typeface="Gill Sans"/>
              <a:buChar char="•"/>
            </a:pPr>
            <a:r>
              <a:rPr lang="en-US" sz="1800" b="1">
                <a:solidFill>
                  <a:srgbClr val="000000"/>
                </a:solidFill>
              </a:rPr>
              <a:t>Maryland</a:t>
            </a:r>
            <a:r>
              <a:rPr lang="en-US" sz="1800">
                <a:solidFill>
                  <a:srgbClr val="000000"/>
                </a:solidFill>
              </a:rPr>
              <a:t>: Criminal Record Screening Practices Act, Md. Code, L.E. </a:t>
            </a:r>
            <a:r>
              <a:rPr lang="en-US" sz="1800">
                <a:solidFill>
                  <a:srgbClr val="212121"/>
                </a:solidFill>
              </a:rPr>
              <a:t>§ 3-1503, et seq. </a:t>
            </a:r>
            <a:endParaRPr sz="1800">
              <a:solidFill>
                <a:srgbClr val="000000"/>
              </a:solidFill>
            </a:endParaRPr>
          </a:p>
          <a:p>
            <a:pPr marL="685800" lvl="2" indent="-228600" algn="l" rtl="0">
              <a:lnSpc>
                <a:spcPct val="100000"/>
              </a:lnSpc>
              <a:spcBef>
                <a:spcPts val="1200"/>
              </a:spcBef>
              <a:spcAft>
                <a:spcPts val="0"/>
              </a:spcAft>
              <a:buClr>
                <a:srgbClr val="000000"/>
              </a:buClr>
              <a:buSzPts val="1800"/>
              <a:buFont typeface="Gill Sans"/>
              <a:buChar char="•"/>
            </a:pPr>
            <a:r>
              <a:rPr lang="en-US" sz="1800" b="1">
                <a:solidFill>
                  <a:srgbClr val="000000"/>
                </a:solidFill>
              </a:rPr>
              <a:t>Montgomery County, MD</a:t>
            </a:r>
            <a:r>
              <a:rPr lang="en-US" sz="1800">
                <a:solidFill>
                  <a:srgbClr val="000000"/>
                </a:solidFill>
              </a:rPr>
              <a:t>: Fair Criminal Record Screening Standards, Ch. 27, Art. XII.</a:t>
            </a:r>
            <a:endParaRPr sz="1800">
              <a:solidFill>
                <a:srgbClr val="000000"/>
              </a:solidFill>
            </a:endParaRPr>
          </a:p>
          <a:p>
            <a:pPr marL="685800" lvl="2" indent="-228600" algn="l" rtl="0">
              <a:lnSpc>
                <a:spcPct val="100000"/>
              </a:lnSpc>
              <a:spcBef>
                <a:spcPts val="1200"/>
              </a:spcBef>
              <a:spcAft>
                <a:spcPts val="0"/>
              </a:spcAft>
              <a:buClr>
                <a:srgbClr val="000000"/>
              </a:buClr>
              <a:buSzPts val="1800"/>
              <a:buFont typeface="Gill Sans"/>
              <a:buChar char="•"/>
            </a:pPr>
            <a:r>
              <a:rPr lang="en-US" sz="1800" b="1">
                <a:solidFill>
                  <a:srgbClr val="000000"/>
                </a:solidFill>
              </a:rPr>
              <a:t>Prince George’s County, MD</a:t>
            </a:r>
            <a:r>
              <a:rPr lang="en-US" sz="1800">
                <a:solidFill>
                  <a:srgbClr val="000000"/>
                </a:solidFill>
              </a:rPr>
              <a:t>: County Code 02-231.02 et seq. </a:t>
            </a:r>
            <a:endParaRPr sz="1800">
              <a:solidFill>
                <a:srgbClr val="000000"/>
              </a:solidFill>
            </a:endParaRPr>
          </a:p>
          <a:p>
            <a:pPr marL="228600" lvl="0" indent="-228600" algn="l" rtl="0">
              <a:lnSpc>
                <a:spcPct val="100000"/>
              </a:lnSpc>
              <a:spcBef>
                <a:spcPts val="1200"/>
              </a:spcBef>
              <a:spcAft>
                <a:spcPts val="0"/>
              </a:spcAft>
              <a:buClr>
                <a:srgbClr val="000000"/>
              </a:buClr>
              <a:buSzPts val="1800"/>
              <a:buFont typeface="Gill Sans"/>
              <a:buChar char="•"/>
            </a:pPr>
            <a:r>
              <a:rPr lang="en-US">
                <a:solidFill>
                  <a:srgbClr val="000000"/>
                </a:solidFill>
              </a:rPr>
              <a:t>There is no federal law at this time.</a:t>
            </a:r>
            <a:endParaRPr>
              <a:solidFill>
                <a:srgbClr val="000000"/>
              </a:solidFill>
            </a:endParaRPr>
          </a:p>
        </p:txBody>
      </p:sp>
      <p:sp>
        <p:nvSpPr>
          <p:cNvPr id="677" name="Google Shape;677;p67"/>
          <p:cNvSpPr txBox="1">
            <a:spLocks noGrp="1"/>
          </p:cNvSpPr>
          <p:nvPr>
            <p:ph type="ftr" idx="11"/>
          </p:nvPr>
        </p:nvSpPr>
        <p:spPr>
          <a:xfrm>
            <a:off x="5591694" y="6236208"/>
            <a:ext cx="4853331"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2"/>
                </a:solidFill>
              </a:rPr>
              <a:t>DC BAR | September 24, 2020</a:t>
            </a:r>
            <a:endParaRPr/>
          </a:p>
        </p:txBody>
      </p:sp>
      <p:sp>
        <p:nvSpPr>
          <p:cNvPr id="678" name="Google Shape;678;p67"/>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57</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83"/>
        <p:cNvGrpSpPr/>
        <p:nvPr/>
      </p:nvGrpSpPr>
      <p:grpSpPr>
        <a:xfrm>
          <a:off x="0" y="0"/>
          <a:ext cx="0" cy="0"/>
          <a:chOff x="0" y="0"/>
          <a:chExt cx="0" cy="0"/>
        </a:xfrm>
      </p:grpSpPr>
      <p:sp>
        <p:nvSpPr>
          <p:cNvPr id="684" name="Google Shape;684;p69"/>
          <p:cNvSpPr/>
          <p:nvPr/>
        </p:nvSpPr>
        <p:spPr>
          <a:xfrm>
            <a:off x="1" y="0"/>
            <a:ext cx="3070172"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85" name="Google Shape;685;p69"/>
          <p:cNvSpPr/>
          <p:nvPr/>
        </p:nvSpPr>
        <p:spPr>
          <a:xfrm>
            <a:off x="3070172" y="0"/>
            <a:ext cx="9121828"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86" name="Google Shape;686;p69"/>
          <p:cNvSpPr/>
          <p:nvPr/>
        </p:nvSpPr>
        <p:spPr>
          <a:xfrm>
            <a:off x="1117423" y="1443035"/>
            <a:ext cx="3971932" cy="3971930"/>
          </a:xfrm>
          <a:prstGeom prst="ellipse">
            <a:avLst/>
          </a:prstGeom>
          <a:solidFill>
            <a:srgbClr val="FFFFFF"/>
          </a:solidFill>
          <a:ln w="31750" cap="flat" cmpd="sng">
            <a:solidFill>
              <a:srgbClr val="6B889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87" name="Google Shape;687;p69"/>
          <p:cNvSpPr>
            <a:spLocks noGrp="1"/>
          </p:cNvSpPr>
          <p:nvPr>
            <p:ph type="title"/>
          </p:nvPr>
        </p:nvSpPr>
        <p:spPr>
          <a:xfrm>
            <a:off x="1260873" y="1586484"/>
            <a:ext cx="3685032" cy="3685032"/>
          </a:xfrm>
          <a:prstGeom prst="ellipse">
            <a:avLst/>
          </a:prstGeom>
          <a:solidFill>
            <a:srgbClr val="6B8890"/>
          </a:solidFill>
          <a:ln>
            <a:noFill/>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FFFFFF"/>
              </a:buClr>
              <a:buSzPts val="3000"/>
              <a:buFont typeface="Gill Sans"/>
              <a:buNone/>
            </a:pPr>
            <a:r>
              <a:rPr lang="en-US" sz="3000">
                <a:solidFill>
                  <a:srgbClr val="FFFFFF"/>
                </a:solidFill>
              </a:rPr>
              <a:t>COVERAGE</a:t>
            </a:r>
            <a:endParaRPr/>
          </a:p>
        </p:txBody>
      </p:sp>
      <p:sp>
        <p:nvSpPr>
          <p:cNvPr id="688" name="Google Shape;688;p69"/>
          <p:cNvSpPr txBox="1">
            <a:spLocks noGrp="1"/>
          </p:cNvSpPr>
          <p:nvPr>
            <p:ph type="body" idx="1"/>
          </p:nvPr>
        </p:nvSpPr>
        <p:spPr>
          <a:xfrm>
            <a:off x="5089350" y="0"/>
            <a:ext cx="6788400" cy="6310200"/>
          </a:xfrm>
          <a:prstGeom prst="rect">
            <a:avLst/>
          </a:prstGeom>
          <a:noFill/>
          <a:ln>
            <a:noFill/>
          </a:ln>
        </p:spPr>
        <p:txBody>
          <a:bodyPr spcFirstLastPara="1" wrap="square" lIns="91425" tIns="45700" rIns="91425" bIns="45700" anchor="ctr" anchorCtr="0">
            <a:normAutofit/>
          </a:bodyPr>
          <a:lstStyle/>
          <a:p>
            <a:pPr marL="228600" lvl="0" indent="-285750" algn="l" rtl="0">
              <a:lnSpc>
                <a:spcPct val="100000"/>
              </a:lnSpc>
              <a:spcBef>
                <a:spcPts val="0"/>
              </a:spcBef>
              <a:spcAft>
                <a:spcPts val="0"/>
              </a:spcAft>
              <a:buSzPts val="2700"/>
              <a:buChar char="•"/>
            </a:pPr>
            <a:r>
              <a:rPr lang="en-US" sz="2700" b="1"/>
              <a:t>DC</a:t>
            </a:r>
            <a:r>
              <a:rPr lang="en-US" sz="2700"/>
              <a:t> – Full or part time employment for employers with 11 or more employees working in of “substantially” in DC</a:t>
            </a:r>
            <a:endParaRPr sz="2700"/>
          </a:p>
          <a:p>
            <a:pPr marL="228600" lvl="0" indent="-285750" algn="l" rtl="0">
              <a:lnSpc>
                <a:spcPct val="100000"/>
              </a:lnSpc>
              <a:spcBef>
                <a:spcPts val="1200"/>
              </a:spcBef>
              <a:spcAft>
                <a:spcPts val="0"/>
              </a:spcAft>
              <a:buSzPts val="2700"/>
              <a:buChar char="•"/>
            </a:pPr>
            <a:r>
              <a:rPr lang="en-US" sz="2700" b="1"/>
              <a:t>Maryland</a:t>
            </a:r>
            <a:r>
              <a:rPr lang="en-US" sz="2700"/>
              <a:t> - “Any work for pay”; employers with 15 or more full time employees. </a:t>
            </a:r>
            <a:endParaRPr sz="2700"/>
          </a:p>
          <a:p>
            <a:pPr marL="228600" lvl="0" indent="-285750" algn="l" rtl="0">
              <a:lnSpc>
                <a:spcPct val="100000"/>
              </a:lnSpc>
              <a:spcBef>
                <a:spcPts val="1200"/>
              </a:spcBef>
              <a:spcAft>
                <a:spcPts val="0"/>
              </a:spcAft>
              <a:buSzPts val="2700"/>
              <a:buChar char="•"/>
            </a:pPr>
            <a:r>
              <a:rPr lang="en-US" sz="2700" b="1"/>
              <a:t>MoCo</a:t>
            </a:r>
            <a:r>
              <a:rPr lang="en-US" sz="2700"/>
              <a:t> – Full time employment; 15 or more employees in county</a:t>
            </a:r>
            <a:endParaRPr sz="2700"/>
          </a:p>
          <a:p>
            <a:pPr marL="228600" lvl="0" indent="-285750" algn="l" rtl="0">
              <a:lnSpc>
                <a:spcPct val="100000"/>
              </a:lnSpc>
              <a:spcBef>
                <a:spcPts val="1200"/>
              </a:spcBef>
              <a:spcAft>
                <a:spcPts val="0"/>
              </a:spcAft>
              <a:buSzPts val="2700"/>
              <a:buChar char="•"/>
            </a:pPr>
            <a:r>
              <a:rPr lang="en-US" sz="2700" b="1"/>
              <a:t>PG</a:t>
            </a:r>
            <a:r>
              <a:rPr lang="en-US" sz="2700"/>
              <a:t> – Full time employment; 25 or more employees in county</a:t>
            </a:r>
            <a:endParaRPr sz="2700"/>
          </a:p>
          <a:p>
            <a:pPr marL="228600" lvl="0" indent="-279400" algn="l" rtl="0">
              <a:lnSpc>
                <a:spcPct val="100000"/>
              </a:lnSpc>
              <a:spcBef>
                <a:spcPts val="1200"/>
              </a:spcBef>
              <a:spcAft>
                <a:spcPts val="0"/>
              </a:spcAft>
              <a:buSzPts val="2600"/>
              <a:buChar char="•"/>
            </a:pPr>
            <a:r>
              <a:rPr lang="en-US" sz="2700" b="1"/>
              <a:t>Virginia</a:t>
            </a:r>
            <a:r>
              <a:rPr lang="en-US" sz="2700"/>
              <a:t>: </a:t>
            </a:r>
            <a:r>
              <a:rPr lang="en-US" sz="2700">
                <a:solidFill>
                  <a:srgbClr val="404040"/>
                </a:solidFill>
              </a:rPr>
              <a:t>Executive Order  41 applies to state employment;</a:t>
            </a:r>
            <a:r>
              <a:rPr lang="en-US" sz="2700"/>
              <a:t> </a:t>
            </a:r>
            <a:r>
              <a:rPr lang="en-US" sz="2700">
                <a:solidFill>
                  <a:srgbClr val="404040"/>
                </a:solidFill>
              </a:rPr>
              <a:t>Senate Bill 252 (passed the Senate in 2019) - public employment and state </a:t>
            </a:r>
            <a:r>
              <a:rPr lang="en-US" sz="3000">
                <a:solidFill>
                  <a:srgbClr val="404040"/>
                </a:solidFill>
              </a:rPr>
              <a:t>agencies only</a:t>
            </a:r>
            <a:endParaRPr sz="3000"/>
          </a:p>
        </p:txBody>
      </p:sp>
      <p:sp>
        <p:nvSpPr>
          <p:cNvPr id="689" name="Google Shape;689;p69"/>
          <p:cNvSpPr txBox="1">
            <a:spLocks noGrp="1"/>
          </p:cNvSpPr>
          <p:nvPr>
            <p:ph type="ftr" idx="11"/>
          </p:nvPr>
        </p:nvSpPr>
        <p:spPr>
          <a:xfrm>
            <a:off x="5591694" y="6236208"/>
            <a:ext cx="4853400" cy="3201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2"/>
                </a:solidFill>
              </a:rPr>
              <a:t>DC BAR | September 24, 2020</a:t>
            </a:r>
            <a:endParaRPr/>
          </a:p>
        </p:txBody>
      </p:sp>
      <p:sp>
        <p:nvSpPr>
          <p:cNvPr id="690" name="Google Shape;690;p69"/>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58</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95"/>
        <p:cNvGrpSpPr/>
        <p:nvPr/>
      </p:nvGrpSpPr>
      <p:grpSpPr>
        <a:xfrm>
          <a:off x="0" y="0"/>
          <a:ext cx="0" cy="0"/>
          <a:chOff x="0" y="0"/>
          <a:chExt cx="0" cy="0"/>
        </a:xfrm>
      </p:grpSpPr>
      <p:sp>
        <p:nvSpPr>
          <p:cNvPr id="696" name="Google Shape;696;p70"/>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97" name="Google Shape;697;p70"/>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98" name="Google Shape;698;p70"/>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99" name="Google Shape;699;p70"/>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200"/>
              <a:t>WHAT’S PERMITTED?</a:t>
            </a:r>
            <a:endParaRPr sz="3200"/>
          </a:p>
        </p:txBody>
      </p:sp>
      <p:sp>
        <p:nvSpPr>
          <p:cNvPr id="700" name="Google Shape;700;p70"/>
          <p:cNvSpPr txBox="1">
            <a:spLocks noGrp="1"/>
          </p:cNvSpPr>
          <p:nvPr>
            <p:ph type="body" idx="1"/>
          </p:nvPr>
        </p:nvSpPr>
        <p:spPr>
          <a:xfrm>
            <a:off x="1456575" y="1760025"/>
            <a:ext cx="9302400" cy="3945000"/>
          </a:xfrm>
          <a:prstGeom prst="rect">
            <a:avLst/>
          </a:prstGeom>
          <a:noFill/>
          <a:ln>
            <a:noFill/>
          </a:ln>
        </p:spPr>
        <p:txBody>
          <a:bodyPr spcFirstLastPara="1" wrap="square" lIns="91425" tIns="45700" rIns="91425" bIns="45700" anchor="t" anchorCtr="0">
            <a:normAutofit/>
          </a:bodyPr>
          <a:lstStyle/>
          <a:p>
            <a:pPr marL="228600" lvl="0" indent="-285750" algn="l" rtl="0">
              <a:lnSpc>
                <a:spcPct val="100000"/>
              </a:lnSpc>
              <a:spcBef>
                <a:spcPts val="0"/>
              </a:spcBef>
              <a:spcAft>
                <a:spcPts val="0"/>
              </a:spcAft>
              <a:buSzPts val="2700"/>
              <a:buChar char="•"/>
            </a:pPr>
            <a:r>
              <a:rPr lang="en-US" sz="2700">
                <a:solidFill>
                  <a:srgbClr val="404040"/>
                </a:solidFill>
              </a:rPr>
              <a:t>DC: Only conviction or then pending charges – i.e. no arrests or prosecutions not resulting in conviction</a:t>
            </a:r>
            <a:endParaRPr sz="2700"/>
          </a:p>
          <a:p>
            <a:pPr marL="228600" lvl="0" indent="-285750" algn="l" rtl="0">
              <a:lnSpc>
                <a:spcPct val="100000"/>
              </a:lnSpc>
              <a:spcBef>
                <a:spcPts val="1200"/>
              </a:spcBef>
              <a:spcAft>
                <a:spcPts val="0"/>
              </a:spcAft>
              <a:buSzPts val="2700"/>
              <a:buChar char="•"/>
            </a:pPr>
            <a:r>
              <a:rPr lang="en-US" sz="2700">
                <a:solidFill>
                  <a:srgbClr val="404040"/>
                </a:solidFill>
              </a:rPr>
              <a:t>Maryland: Entire criminal history –  i.e., arrests are fair game</a:t>
            </a:r>
            <a:endParaRPr sz="2700">
              <a:solidFill>
                <a:srgbClr val="404040"/>
              </a:solidFill>
            </a:endParaRPr>
          </a:p>
          <a:p>
            <a:pPr marL="228600" lvl="0" indent="-285750" algn="l" rtl="0">
              <a:lnSpc>
                <a:spcPct val="100000"/>
              </a:lnSpc>
              <a:spcBef>
                <a:spcPts val="1200"/>
              </a:spcBef>
              <a:spcAft>
                <a:spcPts val="0"/>
              </a:spcAft>
              <a:buSzPts val="2700"/>
              <a:buChar char="•"/>
            </a:pPr>
            <a:r>
              <a:rPr lang="en-US" sz="2700">
                <a:solidFill>
                  <a:srgbClr val="404040"/>
                </a:solidFill>
              </a:rPr>
              <a:t>MoCo/PG:  Entire criminal background – i.e., arrests are fair game</a:t>
            </a:r>
            <a:endParaRPr sz="2700">
              <a:solidFill>
                <a:srgbClr val="404040"/>
              </a:solidFill>
            </a:endParaRPr>
          </a:p>
          <a:p>
            <a:pPr marL="228600" lvl="0" indent="-285750" algn="l" rtl="0">
              <a:lnSpc>
                <a:spcPct val="100000"/>
              </a:lnSpc>
              <a:spcBef>
                <a:spcPts val="1200"/>
              </a:spcBef>
              <a:spcAft>
                <a:spcPts val="0"/>
              </a:spcAft>
              <a:buClr>
                <a:srgbClr val="404040"/>
              </a:buClr>
              <a:buSzPts val="2700"/>
              <a:buChar char="•"/>
            </a:pPr>
            <a:r>
              <a:rPr lang="en-US" sz="2700">
                <a:solidFill>
                  <a:srgbClr val="404040"/>
                </a:solidFill>
              </a:rPr>
              <a:t>Virginia: may not ask about expunged convictions and (as of July 1, 2020) may not ask about arrest, charge, or conviction for simple possession of marijuana.</a:t>
            </a:r>
            <a:endParaRPr sz="2700">
              <a:solidFill>
                <a:srgbClr val="404040"/>
              </a:solidFill>
            </a:endParaRPr>
          </a:p>
        </p:txBody>
      </p:sp>
      <p:sp>
        <p:nvSpPr>
          <p:cNvPr id="701" name="Google Shape;701;p70"/>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702" name="Google Shape;702;p70"/>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59</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7"/>
        <p:cNvGrpSpPr/>
        <p:nvPr/>
      </p:nvGrpSpPr>
      <p:grpSpPr>
        <a:xfrm>
          <a:off x="0" y="0"/>
          <a:ext cx="0" cy="0"/>
          <a:chOff x="0" y="0"/>
          <a:chExt cx="0" cy="0"/>
        </a:xfrm>
      </p:grpSpPr>
      <p:sp>
        <p:nvSpPr>
          <p:cNvPr id="158" name="Google Shape;158;p5"/>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59" name="Google Shape;159;p5"/>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60" name="Google Shape;160;p5"/>
          <p:cNvSpPr/>
          <p:nvPr/>
        </p:nvSpPr>
        <p:spPr>
          <a:xfrm>
            <a:off x="-5090922" y="467429"/>
            <a:ext cx="10067400" cy="4736700"/>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61" name="Google Shape;161;p5"/>
          <p:cNvSpPr>
            <a:spLocks noGrp="1"/>
          </p:cNvSpPr>
          <p:nvPr>
            <p:ph type="title"/>
          </p:nvPr>
        </p:nvSpPr>
        <p:spPr>
          <a:xfrm>
            <a:off x="2231136" y="467418"/>
            <a:ext cx="7729728" cy="1188720"/>
          </a:xfrm>
          <a:prstGeom prst="ellipse">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cap="none">
                <a:solidFill>
                  <a:srgbClr val="262626"/>
                </a:solidFill>
                <a:latin typeface="Gill Sans"/>
                <a:ea typeface="Gill Sans"/>
                <a:cs typeface="Gill Sans"/>
                <a:sym typeface="Gill Sans"/>
              </a:rPr>
              <a:t>POLITICAL ACTIVITY AND COMMENTING ON SOCIAL JUSTIC</a:t>
            </a:r>
            <a:r>
              <a:rPr lang="en-US"/>
              <a:t>E ISSUES</a:t>
            </a:r>
            <a:endParaRPr/>
          </a:p>
        </p:txBody>
      </p:sp>
      <p:sp>
        <p:nvSpPr>
          <p:cNvPr id="162" name="Google Shape;162;p5"/>
          <p:cNvSpPr/>
          <p:nvPr/>
        </p:nvSpPr>
        <p:spPr>
          <a:xfrm>
            <a:off x="1600200" y="1876675"/>
            <a:ext cx="8885400" cy="33702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None/>
            </a:pPr>
            <a:endParaRPr sz="2400">
              <a:latin typeface="Gill Sans"/>
              <a:ea typeface="Gill Sans"/>
              <a:cs typeface="Gill Sans"/>
              <a:sym typeface="Gill Sans"/>
            </a:endParaRPr>
          </a:p>
          <a:p>
            <a:pPr marL="457200" lvl="0" indent="-381000" algn="l" rtl="0">
              <a:lnSpc>
                <a:spcPct val="100000"/>
              </a:lnSpc>
              <a:spcBef>
                <a:spcPts val="0"/>
              </a:spcBef>
              <a:spcAft>
                <a:spcPts val="0"/>
              </a:spcAft>
              <a:buClr>
                <a:schemeClr val="dk1"/>
              </a:buClr>
              <a:buSzPts val="2400"/>
              <a:buFont typeface="Gill Sans"/>
              <a:buChar char="●"/>
            </a:pPr>
            <a:r>
              <a:rPr lang="en-US" sz="2400">
                <a:solidFill>
                  <a:schemeClr val="dk1"/>
                </a:solidFill>
                <a:highlight>
                  <a:srgbClr val="FFFFFF"/>
                </a:highlight>
                <a:latin typeface="Gill Sans"/>
                <a:ea typeface="Gill Sans"/>
                <a:cs typeface="Gill Sans"/>
                <a:sym typeface="Gill Sans"/>
              </a:rPr>
              <a:t>Termination of Hogan administration official Arthur “Mac” Love IV, who was serving as Deputy Director of the Governor’s Office of Community Initiatives, after he published a torrent of controversial Facebook posts, offensive memes, updates, and photographs to his personal Facebook page in support of the 17-year-old Kenosha, Wisconsin shooter and critical of the escalating racial unrest in Kenosha.  </a:t>
            </a:r>
            <a:endParaRPr sz="2400">
              <a:solidFill>
                <a:schemeClr val="dk1"/>
              </a:solidFill>
              <a:highlight>
                <a:srgbClr val="FFFFFF"/>
              </a:highlight>
              <a:latin typeface="Gill Sans"/>
              <a:ea typeface="Gill Sans"/>
              <a:cs typeface="Gill Sans"/>
              <a:sym typeface="Gill Sans"/>
            </a:endParaRPr>
          </a:p>
          <a:p>
            <a:pPr marL="0" lvl="0" indent="0" algn="l" rtl="0">
              <a:lnSpc>
                <a:spcPct val="115000"/>
              </a:lnSpc>
              <a:spcBef>
                <a:spcPts val="1500"/>
              </a:spcBef>
              <a:spcAft>
                <a:spcPts val="0"/>
              </a:spcAft>
              <a:buClr>
                <a:schemeClr val="dk1"/>
              </a:buClr>
              <a:buSzPts val="1100"/>
              <a:buFont typeface="Arial"/>
              <a:buNone/>
            </a:pPr>
            <a:r>
              <a:rPr lang="en-US" sz="1300">
                <a:solidFill>
                  <a:schemeClr val="dk1"/>
                </a:solidFill>
                <a:highlight>
                  <a:srgbClr val="FFFFFF"/>
                </a:highlight>
                <a:latin typeface="Georgia"/>
                <a:ea typeface="Georgia"/>
                <a:cs typeface="Georgia"/>
                <a:sym typeface="Georgia"/>
              </a:rPr>
              <a:t>.</a:t>
            </a:r>
            <a:endParaRPr sz="1300">
              <a:solidFill>
                <a:schemeClr val="dk1"/>
              </a:solidFill>
              <a:highlight>
                <a:srgbClr val="FFFFFF"/>
              </a:highlight>
              <a:latin typeface="Georgia"/>
              <a:ea typeface="Georgia"/>
              <a:cs typeface="Georgia"/>
              <a:sym typeface="Georgia"/>
            </a:endParaRPr>
          </a:p>
          <a:p>
            <a:pPr marL="0" lvl="0" indent="0" algn="l" rtl="0">
              <a:lnSpc>
                <a:spcPct val="115000"/>
              </a:lnSpc>
              <a:spcBef>
                <a:spcPts val="1500"/>
              </a:spcBef>
              <a:spcAft>
                <a:spcPts val="0"/>
              </a:spcAft>
              <a:buClr>
                <a:schemeClr val="dk1"/>
              </a:buClr>
              <a:buSzPts val="1100"/>
              <a:buFont typeface="Arial"/>
              <a:buNone/>
            </a:pPr>
            <a:endParaRPr sz="1100">
              <a:solidFill>
                <a:schemeClr val="dk1"/>
              </a:solidFill>
            </a:endParaRPr>
          </a:p>
          <a:p>
            <a:pPr marL="0" marR="0" lvl="0" indent="95250" algn="l" rtl="0">
              <a:lnSpc>
                <a:spcPct val="90000"/>
              </a:lnSpc>
              <a:spcBef>
                <a:spcPts val="1000"/>
              </a:spcBef>
              <a:spcAft>
                <a:spcPts val="0"/>
              </a:spcAft>
              <a:buClr>
                <a:schemeClr val="accent2"/>
              </a:buClr>
              <a:buSzPts val="1500"/>
              <a:buFont typeface="Arial"/>
              <a:buNone/>
            </a:pPr>
            <a:endParaRPr sz="1500">
              <a:solidFill>
                <a:srgbClr val="404040"/>
              </a:solidFill>
              <a:latin typeface="Gill Sans"/>
              <a:ea typeface="Gill Sans"/>
              <a:cs typeface="Gill Sans"/>
              <a:sym typeface="Gill Sans"/>
            </a:endParaRPr>
          </a:p>
          <a:p>
            <a:pPr marL="0" marR="0" lvl="0" indent="95250" algn="l" rtl="0">
              <a:lnSpc>
                <a:spcPct val="90000"/>
              </a:lnSpc>
              <a:spcBef>
                <a:spcPts val="1000"/>
              </a:spcBef>
              <a:spcAft>
                <a:spcPts val="0"/>
              </a:spcAft>
              <a:buClr>
                <a:schemeClr val="accent2"/>
              </a:buClr>
              <a:buSzPts val="1500"/>
              <a:buFont typeface="Arial"/>
              <a:buNone/>
            </a:pPr>
            <a:endParaRPr sz="1500" b="0" i="0" u="none" strike="noStrike" cap="none">
              <a:solidFill>
                <a:srgbClr val="404040"/>
              </a:solidFill>
              <a:latin typeface="Gill Sans"/>
              <a:ea typeface="Gill Sans"/>
              <a:cs typeface="Gill Sans"/>
              <a:sym typeface="Gill Sans"/>
            </a:endParaRPr>
          </a:p>
          <a:p>
            <a:pPr marL="0" marR="0" lvl="0" indent="95250" algn="l" rtl="0">
              <a:lnSpc>
                <a:spcPct val="90000"/>
              </a:lnSpc>
              <a:spcBef>
                <a:spcPts val="1000"/>
              </a:spcBef>
              <a:spcAft>
                <a:spcPts val="0"/>
              </a:spcAft>
              <a:buClr>
                <a:schemeClr val="accent2"/>
              </a:buClr>
              <a:buSzPts val="1500"/>
              <a:buFont typeface="Arial"/>
              <a:buNone/>
            </a:pPr>
            <a:endParaRPr sz="1500" b="0" i="0" u="none" strike="noStrike" cap="none">
              <a:solidFill>
                <a:srgbClr val="404040"/>
              </a:solidFill>
              <a:latin typeface="Gill Sans"/>
              <a:ea typeface="Gill Sans"/>
              <a:cs typeface="Gill Sans"/>
              <a:sym typeface="Gill Sans"/>
            </a:endParaRPr>
          </a:p>
          <a:p>
            <a:pPr marL="0" marR="0" lvl="0" indent="95250" algn="l" rtl="0">
              <a:lnSpc>
                <a:spcPct val="90000"/>
              </a:lnSpc>
              <a:spcBef>
                <a:spcPts val="1000"/>
              </a:spcBef>
              <a:spcAft>
                <a:spcPts val="0"/>
              </a:spcAft>
              <a:buClr>
                <a:schemeClr val="accent2"/>
              </a:buClr>
              <a:buSzPts val="1500"/>
              <a:buFont typeface="Arial"/>
              <a:buNone/>
            </a:pPr>
            <a:endParaRPr sz="1500" b="0" i="0" u="none" strike="noStrike" cap="none">
              <a:solidFill>
                <a:srgbClr val="404040"/>
              </a:solidFill>
              <a:latin typeface="Gill Sans"/>
              <a:ea typeface="Gill Sans"/>
              <a:cs typeface="Gill Sans"/>
              <a:sym typeface="Gill Sans"/>
            </a:endParaRPr>
          </a:p>
          <a:p>
            <a:pPr marL="0" marR="0" lvl="0" indent="95250" algn="l" rtl="0">
              <a:lnSpc>
                <a:spcPct val="90000"/>
              </a:lnSpc>
              <a:spcBef>
                <a:spcPts val="1000"/>
              </a:spcBef>
              <a:spcAft>
                <a:spcPts val="0"/>
              </a:spcAft>
              <a:buClr>
                <a:schemeClr val="accent2"/>
              </a:buClr>
              <a:buSzPts val="1500"/>
              <a:buFont typeface="Arial"/>
              <a:buNone/>
            </a:pPr>
            <a:endParaRPr sz="1500" b="0" i="0" u="none" strike="noStrike" cap="none">
              <a:solidFill>
                <a:srgbClr val="404040"/>
              </a:solidFill>
              <a:latin typeface="Gill Sans"/>
              <a:ea typeface="Gill Sans"/>
              <a:cs typeface="Gill Sans"/>
              <a:sym typeface="Gill Sans"/>
            </a:endParaRPr>
          </a:p>
          <a:p>
            <a:pPr marL="342900" marR="0" lvl="0" indent="-133350" algn="l" rtl="0">
              <a:lnSpc>
                <a:spcPct val="90000"/>
              </a:lnSpc>
              <a:spcBef>
                <a:spcPts val="1000"/>
              </a:spcBef>
              <a:spcAft>
                <a:spcPts val="0"/>
              </a:spcAft>
              <a:buClr>
                <a:schemeClr val="accent2"/>
              </a:buClr>
              <a:buSzPts val="1500"/>
              <a:buFont typeface="Arial"/>
              <a:buNone/>
            </a:pPr>
            <a:endParaRPr sz="1500" b="0" i="0" u="none" strike="noStrike" cap="none">
              <a:solidFill>
                <a:srgbClr val="404040"/>
              </a:solidFill>
              <a:latin typeface="Gill Sans"/>
              <a:ea typeface="Gill Sans"/>
              <a:cs typeface="Gill Sans"/>
              <a:sym typeface="Gill Sans"/>
            </a:endParaRPr>
          </a:p>
        </p:txBody>
      </p:sp>
      <p:sp>
        <p:nvSpPr>
          <p:cNvPr id="163" name="Google Shape;163;p5"/>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164" name="Google Shape;164;p5"/>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6</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07"/>
        <p:cNvGrpSpPr/>
        <p:nvPr/>
      </p:nvGrpSpPr>
      <p:grpSpPr>
        <a:xfrm>
          <a:off x="0" y="0"/>
          <a:ext cx="0" cy="0"/>
          <a:chOff x="0" y="0"/>
          <a:chExt cx="0" cy="0"/>
        </a:xfrm>
      </p:grpSpPr>
      <p:sp>
        <p:nvSpPr>
          <p:cNvPr id="708" name="Google Shape;708;p71"/>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709" name="Google Shape;709;p71"/>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710" name="Google Shape;710;p71"/>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711" name="Google Shape;711;p71"/>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000"/>
              <a:t>WHEN CAN THE INQUIRY BE MADE</a:t>
            </a:r>
            <a:r>
              <a:rPr lang="en-US"/>
              <a:t>?</a:t>
            </a:r>
            <a:endParaRPr/>
          </a:p>
        </p:txBody>
      </p:sp>
      <p:sp>
        <p:nvSpPr>
          <p:cNvPr id="712" name="Google Shape;712;p71"/>
          <p:cNvSpPr txBox="1">
            <a:spLocks noGrp="1"/>
          </p:cNvSpPr>
          <p:nvPr>
            <p:ph type="body" idx="1"/>
          </p:nvPr>
        </p:nvSpPr>
        <p:spPr>
          <a:xfrm>
            <a:off x="1600200" y="1760026"/>
            <a:ext cx="8885400" cy="3410400"/>
          </a:xfrm>
          <a:prstGeom prst="rect">
            <a:avLst/>
          </a:prstGeom>
          <a:noFill/>
          <a:ln>
            <a:noFill/>
          </a:ln>
        </p:spPr>
        <p:txBody>
          <a:bodyPr spcFirstLastPara="1" wrap="square" lIns="91425" tIns="45700" rIns="91425" bIns="45700" anchor="t" anchorCtr="0">
            <a:normAutofit/>
          </a:bodyPr>
          <a:lstStyle/>
          <a:p>
            <a:pPr marL="228600" lvl="0" indent="-336550" algn="l" rtl="0">
              <a:lnSpc>
                <a:spcPct val="100000"/>
              </a:lnSpc>
              <a:spcBef>
                <a:spcPts val="0"/>
              </a:spcBef>
              <a:spcAft>
                <a:spcPts val="0"/>
              </a:spcAft>
              <a:buSzPts val="3500"/>
              <a:buChar char="•"/>
            </a:pPr>
            <a:r>
              <a:rPr lang="en-US" sz="3500">
                <a:solidFill>
                  <a:srgbClr val="404040"/>
                </a:solidFill>
              </a:rPr>
              <a:t>DC: Only after a conditional offer of employment is made</a:t>
            </a:r>
            <a:endParaRPr sz="3500"/>
          </a:p>
          <a:p>
            <a:pPr marL="228600" lvl="0" indent="-336550" algn="l" rtl="0">
              <a:lnSpc>
                <a:spcPct val="100000"/>
              </a:lnSpc>
              <a:spcBef>
                <a:spcPts val="1200"/>
              </a:spcBef>
              <a:spcAft>
                <a:spcPts val="0"/>
              </a:spcAft>
              <a:buSzPts val="3500"/>
              <a:buChar char="•"/>
            </a:pPr>
            <a:r>
              <a:rPr lang="en-US" sz="3500">
                <a:solidFill>
                  <a:srgbClr val="404040"/>
                </a:solidFill>
              </a:rPr>
              <a:t>Maryland: At or after first in-person interview</a:t>
            </a:r>
            <a:endParaRPr sz="3500">
              <a:solidFill>
                <a:srgbClr val="404040"/>
              </a:solidFill>
            </a:endParaRPr>
          </a:p>
          <a:p>
            <a:pPr marL="228600" lvl="0" indent="-336550" algn="l" rtl="0">
              <a:lnSpc>
                <a:spcPct val="100000"/>
              </a:lnSpc>
              <a:spcBef>
                <a:spcPts val="1200"/>
              </a:spcBef>
              <a:spcAft>
                <a:spcPts val="0"/>
              </a:spcAft>
              <a:buSzPts val="3500"/>
              <a:buChar char="•"/>
            </a:pPr>
            <a:r>
              <a:rPr lang="en-US" sz="3500">
                <a:solidFill>
                  <a:srgbClr val="404040"/>
                </a:solidFill>
              </a:rPr>
              <a:t>MoCo/PG: After candidate moves beyond initial interview</a:t>
            </a:r>
            <a:endParaRPr sz="3500"/>
          </a:p>
        </p:txBody>
      </p:sp>
      <p:sp>
        <p:nvSpPr>
          <p:cNvPr id="713" name="Google Shape;713;p7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714" name="Google Shape;714;p7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60</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719"/>
        <p:cNvGrpSpPr/>
        <p:nvPr/>
      </p:nvGrpSpPr>
      <p:grpSpPr>
        <a:xfrm>
          <a:off x="0" y="0"/>
          <a:ext cx="0" cy="0"/>
          <a:chOff x="0" y="0"/>
          <a:chExt cx="0" cy="0"/>
        </a:xfrm>
      </p:grpSpPr>
      <p:sp>
        <p:nvSpPr>
          <p:cNvPr id="720" name="Google Shape;720;p72"/>
          <p:cNvSpPr txBox="1">
            <a:spLocks noGrp="1"/>
          </p:cNvSpPr>
          <p:nvPr>
            <p:ph type="title"/>
          </p:nvPr>
        </p:nvSpPr>
        <p:spPr>
          <a:xfrm>
            <a:off x="829781" y="2708804"/>
            <a:ext cx="3698803" cy="1440394"/>
          </a:xfrm>
          <a:prstGeom prst="rect">
            <a:avLst/>
          </a:prstGeom>
          <a:noFill/>
          <a:ln w="9525" cap="flat" cmpd="sng">
            <a:solidFill>
              <a:schemeClr val="lt1"/>
            </a:solidFill>
            <a:prstDash val="solid"/>
            <a:round/>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chemeClr val="lt1"/>
              </a:buClr>
              <a:buSzPts val="2400"/>
              <a:buFont typeface="Gill Sans"/>
              <a:buNone/>
            </a:pPr>
            <a:r>
              <a:rPr lang="en-US" sz="2400">
                <a:solidFill>
                  <a:schemeClr val="lt1"/>
                </a:solidFill>
              </a:rPr>
              <a:t>HOW CAN THE INFORMATION BE USED?</a:t>
            </a:r>
            <a:endParaRPr/>
          </a:p>
        </p:txBody>
      </p:sp>
      <p:sp>
        <p:nvSpPr>
          <p:cNvPr id="721" name="Google Shape;721;p72"/>
          <p:cNvSpPr/>
          <p:nvPr/>
        </p:nvSpPr>
        <p:spPr>
          <a:xfrm>
            <a:off x="5315061" y="-2"/>
            <a:ext cx="6876939" cy="685800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722" name="Google Shape;722;p72"/>
          <p:cNvSpPr txBox="1">
            <a:spLocks noGrp="1"/>
          </p:cNvSpPr>
          <p:nvPr>
            <p:ph type="body" idx="1"/>
          </p:nvPr>
        </p:nvSpPr>
        <p:spPr>
          <a:xfrm>
            <a:off x="5848350" y="152400"/>
            <a:ext cx="6000600" cy="6072300"/>
          </a:xfrm>
          <a:prstGeom prst="rect">
            <a:avLst/>
          </a:prstGeom>
          <a:noFill/>
          <a:ln>
            <a:noFill/>
          </a:ln>
        </p:spPr>
        <p:txBody>
          <a:bodyPr spcFirstLastPara="1" wrap="square" lIns="91425" tIns="45700" rIns="91425" bIns="45700" anchor="ctr" anchorCtr="0">
            <a:normAutofit/>
          </a:bodyPr>
          <a:lstStyle/>
          <a:p>
            <a:pPr marL="228600" lvl="0" indent="-273050" algn="l" rtl="0">
              <a:lnSpc>
                <a:spcPct val="100000"/>
              </a:lnSpc>
              <a:spcBef>
                <a:spcPts val="0"/>
              </a:spcBef>
              <a:spcAft>
                <a:spcPts val="0"/>
              </a:spcAft>
              <a:buSzPts val="2500"/>
              <a:buChar char="•"/>
            </a:pPr>
            <a:r>
              <a:rPr lang="en-US" sz="2500" b="1">
                <a:solidFill>
                  <a:schemeClr val="dk1"/>
                </a:solidFill>
              </a:rPr>
              <a:t>DC</a:t>
            </a:r>
            <a:endParaRPr sz="2500" b="1"/>
          </a:p>
          <a:p>
            <a:pPr marL="457200" lvl="0" indent="0" algn="l" rtl="0">
              <a:lnSpc>
                <a:spcPct val="100000"/>
              </a:lnSpc>
              <a:spcBef>
                <a:spcPts val="1200"/>
              </a:spcBef>
              <a:spcAft>
                <a:spcPts val="0"/>
              </a:spcAft>
              <a:buNone/>
            </a:pPr>
            <a:r>
              <a:rPr lang="en-US" sz="2300">
                <a:solidFill>
                  <a:schemeClr val="dk1"/>
                </a:solidFill>
              </a:rPr>
              <a:t>Adverse decision must be supported by “legitimate business reason”</a:t>
            </a:r>
            <a:endParaRPr sz="2300"/>
          </a:p>
          <a:p>
            <a:pPr marL="457200" lvl="0" indent="0" algn="l" rtl="0">
              <a:lnSpc>
                <a:spcPct val="100000"/>
              </a:lnSpc>
              <a:spcBef>
                <a:spcPts val="1200"/>
              </a:spcBef>
              <a:spcAft>
                <a:spcPts val="0"/>
              </a:spcAft>
              <a:buNone/>
            </a:pPr>
            <a:r>
              <a:rPr lang="en-US" sz="2300" b="1">
                <a:solidFill>
                  <a:schemeClr val="dk1"/>
                </a:solidFill>
              </a:rPr>
              <a:t>Must consider</a:t>
            </a:r>
            <a:r>
              <a:rPr lang="en-US" sz="2300">
                <a:solidFill>
                  <a:schemeClr val="dk1"/>
                </a:solidFill>
              </a:rPr>
              <a:t>: </a:t>
            </a:r>
            <a:endParaRPr sz="2300">
              <a:solidFill>
                <a:schemeClr val="dk1"/>
              </a:solidFill>
            </a:endParaRPr>
          </a:p>
          <a:p>
            <a:pPr marL="457200" lvl="0" indent="0" algn="l" rtl="0">
              <a:lnSpc>
                <a:spcPct val="100000"/>
              </a:lnSpc>
              <a:spcBef>
                <a:spcPts val="1200"/>
              </a:spcBef>
              <a:spcAft>
                <a:spcPts val="0"/>
              </a:spcAft>
              <a:buNone/>
            </a:pPr>
            <a:r>
              <a:rPr lang="en-US" sz="2300">
                <a:solidFill>
                  <a:schemeClr val="dk1"/>
                </a:solidFill>
              </a:rPr>
              <a:t>(1) the specific duties and responsibilities of position; </a:t>
            </a:r>
            <a:endParaRPr sz="2300">
              <a:solidFill>
                <a:schemeClr val="dk1"/>
              </a:solidFill>
            </a:endParaRPr>
          </a:p>
          <a:p>
            <a:pPr marL="457200" lvl="0" indent="0" algn="l" rtl="0">
              <a:lnSpc>
                <a:spcPct val="100000"/>
              </a:lnSpc>
              <a:spcBef>
                <a:spcPts val="1200"/>
              </a:spcBef>
              <a:spcAft>
                <a:spcPts val="0"/>
              </a:spcAft>
              <a:buNone/>
            </a:pPr>
            <a:r>
              <a:rPr lang="en-US" sz="2300">
                <a:solidFill>
                  <a:schemeClr val="dk1"/>
                </a:solidFill>
              </a:rPr>
              <a:t>(2) the bearing of conviction on ability to perform duties; </a:t>
            </a:r>
            <a:endParaRPr sz="2300">
              <a:solidFill>
                <a:schemeClr val="dk1"/>
              </a:solidFill>
            </a:endParaRPr>
          </a:p>
          <a:p>
            <a:pPr marL="457200" lvl="0" indent="0" algn="l" rtl="0">
              <a:lnSpc>
                <a:spcPct val="100000"/>
              </a:lnSpc>
              <a:spcBef>
                <a:spcPts val="1200"/>
              </a:spcBef>
              <a:spcAft>
                <a:spcPts val="0"/>
              </a:spcAft>
              <a:buNone/>
            </a:pPr>
            <a:r>
              <a:rPr lang="en-US" sz="2300">
                <a:solidFill>
                  <a:schemeClr val="dk1"/>
                </a:solidFill>
              </a:rPr>
              <a:t>(3) time elapsed; </a:t>
            </a:r>
            <a:endParaRPr sz="2300">
              <a:solidFill>
                <a:schemeClr val="dk1"/>
              </a:solidFill>
            </a:endParaRPr>
          </a:p>
          <a:p>
            <a:pPr marL="457200" lvl="0" indent="0" algn="l" rtl="0">
              <a:lnSpc>
                <a:spcPct val="100000"/>
              </a:lnSpc>
              <a:spcBef>
                <a:spcPts val="1200"/>
              </a:spcBef>
              <a:spcAft>
                <a:spcPts val="0"/>
              </a:spcAft>
              <a:buNone/>
            </a:pPr>
            <a:r>
              <a:rPr lang="en-US" sz="2300">
                <a:solidFill>
                  <a:schemeClr val="dk1"/>
                </a:solidFill>
              </a:rPr>
              <a:t>(4) applicant’s age at time of crime;</a:t>
            </a:r>
            <a:endParaRPr sz="2300">
              <a:solidFill>
                <a:schemeClr val="dk1"/>
              </a:solidFill>
            </a:endParaRPr>
          </a:p>
          <a:p>
            <a:pPr marL="457200" lvl="0" indent="0" algn="l" rtl="0">
              <a:lnSpc>
                <a:spcPct val="100000"/>
              </a:lnSpc>
              <a:spcBef>
                <a:spcPts val="1200"/>
              </a:spcBef>
              <a:spcAft>
                <a:spcPts val="0"/>
              </a:spcAft>
              <a:buNone/>
            </a:pPr>
            <a:r>
              <a:rPr lang="en-US" sz="2300">
                <a:solidFill>
                  <a:schemeClr val="dk1"/>
                </a:solidFill>
              </a:rPr>
              <a:t>(5) the frequency and seriousness of the crime; and </a:t>
            </a:r>
            <a:endParaRPr sz="2300">
              <a:solidFill>
                <a:schemeClr val="dk1"/>
              </a:solidFill>
            </a:endParaRPr>
          </a:p>
          <a:p>
            <a:pPr marL="457200" lvl="0" indent="0" algn="l" rtl="0">
              <a:lnSpc>
                <a:spcPct val="100000"/>
              </a:lnSpc>
              <a:spcBef>
                <a:spcPts val="1200"/>
              </a:spcBef>
              <a:spcAft>
                <a:spcPts val="0"/>
              </a:spcAft>
              <a:buNone/>
            </a:pPr>
            <a:r>
              <a:rPr lang="en-US" sz="2300">
                <a:solidFill>
                  <a:schemeClr val="dk1"/>
                </a:solidFill>
              </a:rPr>
              <a:t>(6) any information reflecting subsequent rehabilitation or good conduct </a:t>
            </a:r>
            <a:endParaRPr sz="2300"/>
          </a:p>
        </p:txBody>
      </p:sp>
      <p:sp>
        <p:nvSpPr>
          <p:cNvPr id="723" name="Google Shape;723;p72"/>
          <p:cNvSpPr txBox="1">
            <a:spLocks noGrp="1"/>
          </p:cNvSpPr>
          <p:nvPr>
            <p:ph type="ftr" idx="11"/>
          </p:nvPr>
        </p:nvSpPr>
        <p:spPr>
          <a:xfrm>
            <a:off x="6296722" y="6224660"/>
            <a:ext cx="4278453" cy="3133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1"/>
                </a:solidFill>
              </a:rPr>
              <a:t>DC BAR | September 24, 2020</a:t>
            </a:r>
            <a:endParaRPr/>
          </a:p>
        </p:txBody>
      </p:sp>
      <p:sp>
        <p:nvSpPr>
          <p:cNvPr id="724" name="Google Shape;724;p7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61</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729"/>
        <p:cNvGrpSpPr/>
        <p:nvPr/>
      </p:nvGrpSpPr>
      <p:grpSpPr>
        <a:xfrm>
          <a:off x="0" y="0"/>
          <a:ext cx="0" cy="0"/>
          <a:chOff x="0" y="0"/>
          <a:chExt cx="0" cy="0"/>
        </a:xfrm>
      </p:grpSpPr>
      <p:sp>
        <p:nvSpPr>
          <p:cNvPr id="730" name="Google Shape;730;p73"/>
          <p:cNvSpPr txBox="1">
            <a:spLocks noGrp="1"/>
          </p:cNvSpPr>
          <p:nvPr>
            <p:ph type="title"/>
          </p:nvPr>
        </p:nvSpPr>
        <p:spPr>
          <a:xfrm>
            <a:off x="829781" y="2708804"/>
            <a:ext cx="3698803" cy="1440394"/>
          </a:xfrm>
          <a:prstGeom prst="rect">
            <a:avLst/>
          </a:prstGeom>
          <a:noFill/>
          <a:ln w="9525" cap="flat" cmpd="sng">
            <a:solidFill>
              <a:schemeClr val="lt1"/>
            </a:solidFill>
            <a:prstDash val="solid"/>
            <a:round/>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chemeClr val="lt1"/>
              </a:buClr>
              <a:buSzPts val="2400"/>
              <a:buFont typeface="Gill Sans"/>
              <a:buNone/>
            </a:pPr>
            <a:r>
              <a:rPr lang="en-US" sz="2400">
                <a:solidFill>
                  <a:schemeClr val="lt1"/>
                </a:solidFill>
              </a:rPr>
              <a:t>HOW CAN THE INFORMATION BE USED?</a:t>
            </a:r>
            <a:endParaRPr/>
          </a:p>
        </p:txBody>
      </p:sp>
      <p:sp>
        <p:nvSpPr>
          <p:cNvPr id="731" name="Google Shape;731;p73"/>
          <p:cNvSpPr/>
          <p:nvPr/>
        </p:nvSpPr>
        <p:spPr>
          <a:xfrm>
            <a:off x="5315061" y="-2"/>
            <a:ext cx="6876939" cy="685800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732" name="Google Shape;732;p73"/>
          <p:cNvSpPr txBox="1">
            <a:spLocks noGrp="1"/>
          </p:cNvSpPr>
          <p:nvPr>
            <p:ph type="body" idx="1"/>
          </p:nvPr>
        </p:nvSpPr>
        <p:spPr>
          <a:xfrm>
            <a:off x="5947650" y="465299"/>
            <a:ext cx="5510100" cy="5589900"/>
          </a:xfrm>
          <a:prstGeom prst="rect">
            <a:avLst/>
          </a:prstGeom>
          <a:noFill/>
          <a:ln>
            <a:noFill/>
          </a:ln>
        </p:spPr>
        <p:txBody>
          <a:bodyPr spcFirstLastPara="1" wrap="square" lIns="91425" tIns="45700" rIns="91425" bIns="45700" anchor="ctr" anchorCtr="0">
            <a:normAutofit/>
          </a:bodyPr>
          <a:lstStyle/>
          <a:p>
            <a:pPr marL="228600" lvl="0" indent="-292100" algn="l" rtl="0">
              <a:lnSpc>
                <a:spcPct val="100000"/>
              </a:lnSpc>
              <a:spcBef>
                <a:spcPts val="0"/>
              </a:spcBef>
              <a:spcAft>
                <a:spcPts val="0"/>
              </a:spcAft>
              <a:buSzPts val="2800"/>
              <a:buChar char="•"/>
            </a:pPr>
            <a:r>
              <a:rPr lang="en-US" sz="2800" b="1">
                <a:solidFill>
                  <a:schemeClr val="dk1"/>
                </a:solidFill>
              </a:rPr>
              <a:t>Maryland</a:t>
            </a:r>
            <a:endParaRPr sz="2800" b="1">
              <a:solidFill>
                <a:schemeClr val="dk1"/>
              </a:solidFill>
            </a:endParaRPr>
          </a:p>
          <a:p>
            <a:pPr marL="457200" lvl="1" indent="-285750" algn="l" rtl="0">
              <a:lnSpc>
                <a:spcPct val="100000"/>
              </a:lnSpc>
              <a:spcBef>
                <a:spcPts val="0"/>
              </a:spcBef>
              <a:spcAft>
                <a:spcPts val="0"/>
              </a:spcAft>
              <a:buClr>
                <a:srgbClr val="CCCCCC"/>
              </a:buClr>
              <a:buSzPts val="2700"/>
              <a:buChar char="•"/>
            </a:pPr>
            <a:r>
              <a:rPr lang="en-US" sz="2700">
                <a:solidFill>
                  <a:schemeClr val="dk1"/>
                </a:solidFill>
              </a:rPr>
              <a:t>No specific guidance</a:t>
            </a:r>
            <a:endParaRPr sz="2800">
              <a:solidFill>
                <a:schemeClr val="dk1"/>
              </a:solidFill>
            </a:endParaRPr>
          </a:p>
          <a:p>
            <a:pPr marL="228600" lvl="0" indent="-292100" algn="l" rtl="0">
              <a:lnSpc>
                <a:spcPct val="100000"/>
              </a:lnSpc>
              <a:spcBef>
                <a:spcPts val="1200"/>
              </a:spcBef>
              <a:spcAft>
                <a:spcPts val="0"/>
              </a:spcAft>
              <a:buSzPts val="2800"/>
              <a:buChar char="•"/>
            </a:pPr>
            <a:r>
              <a:rPr lang="en-US" sz="2800" b="1">
                <a:solidFill>
                  <a:schemeClr val="dk1"/>
                </a:solidFill>
              </a:rPr>
              <a:t>MoCo</a:t>
            </a:r>
            <a:endParaRPr sz="2800" b="1"/>
          </a:p>
          <a:p>
            <a:pPr marL="457200" lvl="1" indent="-292100" algn="l" rtl="0">
              <a:lnSpc>
                <a:spcPct val="100000"/>
              </a:lnSpc>
              <a:spcBef>
                <a:spcPts val="1200"/>
              </a:spcBef>
              <a:spcAft>
                <a:spcPts val="0"/>
              </a:spcAft>
              <a:buClr>
                <a:srgbClr val="CCCCCC"/>
              </a:buClr>
              <a:buSzPts val="2600"/>
              <a:buChar char="•"/>
            </a:pPr>
            <a:r>
              <a:rPr lang="en-US" sz="2600">
                <a:solidFill>
                  <a:schemeClr val="dk1"/>
                </a:solidFill>
              </a:rPr>
              <a:t>No specific guidance</a:t>
            </a:r>
            <a:endParaRPr sz="2600"/>
          </a:p>
          <a:p>
            <a:pPr marL="228600" lvl="0" indent="-292100" algn="l" rtl="0">
              <a:lnSpc>
                <a:spcPct val="100000"/>
              </a:lnSpc>
              <a:spcBef>
                <a:spcPts val="1200"/>
              </a:spcBef>
              <a:spcAft>
                <a:spcPts val="0"/>
              </a:spcAft>
              <a:buSzPts val="2800"/>
              <a:buChar char="•"/>
            </a:pPr>
            <a:r>
              <a:rPr lang="en-US" sz="2800" b="1">
                <a:solidFill>
                  <a:schemeClr val="dk1"/>
                </a:solidFill>
              </a:rPr>
              <a:t>PG</a:t>
            </a:r>
            <a:endParaRPr sz="2800" b="1"/>
          </a:p>
          <a:p>
            <a:pPr marL="457200" lvl="1" indent="-292100" algn="l" rtl="0">
              <a:lnSpc>
                <a:spcPct val="100000"/>
              </a:lnSpc>
              <a:spcBef>
                <a:spcPts val="1200"/>
              </a:spcBef>
              <a:spcAft>
                <a:spcPts val="0"/>
              </a:spcAft>
              <a:buClr>
                <a:srgbClr val="CCCCCC"/>
              </a:buClr>
              <a:buSzPts val="2600"/>
              <a:buChar char="•"/>
            </a:pPr>
            <a:r>
              <a:rPr lang="en-US" sz="2600">
                <a:solidFill>
                  <a:schemeClr val="dk1"/>
                </a:solidFill>
              </a:rPr>
              <a:t>Conduct “individualized assessment” considering: (1) how offenses suggest unfitness to perform job duties; (2) time elapsed since offense; (3) evidence of inaccuracy of records</a:t>
            </a:r>
            <a:endParaRPr sz="2600"/>
          </a:p>
        </p:txBody>
      </p:sp>
      <p:sp>
        <p:nvSpPr>
          <p:cNvPr id="733" name="Google Shape;733;p73"/>
          <p:cNvSpPr txBox="1">
            <a:spLocks noGrp="1"/>
          </p:cNvSpPr>
          <p:nvPr>
            <p:ph type="ftr" idx="11"/>
          </p:nvPr>
        </p:nvSpPr>
        <p:spPr>
          <a:xfrm>
            <a:off x="6296722" y="6224660"/>
            <a:ext cx="4278453" cy="3133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1"/>
                </a:solidFill>
              </a:rPr>
              <a:t>DC BAR | September 24, 2020</a:t>
            </a:r>
            <a:endParaRPr/>
          </a:p>
        </p:txBody>
      </p:sp>
      <p:sp>
        <p:nvSpPr>
          <p:cNvPr id="734" name="Google Shape;734;p7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62</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39"/>
        <p:cNvGrpSpPr/>
        <p:nvPr/>
      </p:nvGrpSpPr>
      <p:grpSpPr>
        <a:xfrm>
          <a:off x="0" y="0"/>
          <a:ext cx="0" cy="0"/>
          <a:chOff x="0" y="0"/>
          <a:chExt cx="0" cy="0"/>
        </a:xfrm>
      </p:grpSpPr>
      <p:sp>
        <p:nvSpPr>
          <p:cNvPr id="740" name="Google Shape;740;p74"/>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741" name="Google Shape;741;p74"/>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742" name="Google Shape;742;p74"/>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743" name="Google Shape;743;p74"/>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300"/>
              <a:t>PROCEDURAL RIGHTS</a:t>
            </a:r>
            <a:endParaRPr sz="3300"/>
          </a:p>
        </p:txBody>
      </p:sp>
      <p:sp>
        <p:nvSpPr>
          <p:cNvPr id="744" name="Google Shape;744;p74"/>
          <p:cNvSpPr txBox="1">
            <a:spLocks noGrp="1"/>
          </p:cNvSpPr>
          <p:nvPr>
            <p:ph type="body" idx="1"/>
          </p:nvPr>
        </p:nvSpPr>
        <p:spPr>
          <a:xfrm>
            <a:off x="1600200" y="1780250"/>
            <a:ext cx="9020700" cy="3702000"/>
          </a:xfrm>
          <a:prstGeom prst="rect">
            <a:avLst/>
          </a:prstGeom>
          <a:noFill/>
          <a:ln>
            <a:noFill/>
          </a:ln>
        </p:spPr>
        <p:txBody>
          <a:bodyPr spcFirstLastPara="1" wrap="square" lIns="91425" tIns="45700" rIns="91425" bIns="45700" anchor="t" anchorCtr="0">
            <a:normAutofit/>
          </a:bodyPr>
          <a:lstStyle/>
          <a:p>
            <a:pPr marL="228600" lvl="0" indent="-234950" algn="l" rtl="0">
              <a:lnSpc>
                <a:spcPct val="100000"/>
              </a:lnSpc>
              <a:spcBef>
                <a:spcPts val="0"/>
              </a:spcBef>
              <a:spcAft>
                <a:spcPts val="0"/>
              </a:spcAft>
              <a:buSzPts val="1900"/>
              <a:buChar char="•"/>
            </a:pPr>
            <a:r>
              <a:rPr lang="en-US" sz="1900" b="1">
                <a:solidFill>
                  <a:srgbClr val="404040"/>
                </a:solidFill>
              </a:rPr>
              <a:t>DC</a:t>
            </a:r>
            <a:endParaRPr sz="1900" b="1"/>
          </a:p>
          <a:p>
            <a:pPr marL="457200" lvl="1" indent="-234950" algn="l" rtl="0">
              <a:lnSpc>
                <a:spcPct val="100000"/>
              </a:lnSpc>
              <a:spcBef>
                <a:spcPts val="1200"/>
              </a:spcBef>
              <a:spcAft>
                <a:spcPts val="0"/>
              </a:spcAft>
              <a:buSzPts val="1700"/>
              <a:buChar char="•"/>
            </a:pPr>
            <a:r>
              <a:rPr lang="en-US" sz="1700">
                <a:solidFill>
                  <a:srgbClr val="404040"/>
                </a:solidFill>
              </a:rPr>
              <a:t>Within 30 days of adverse action applicant may request (1) a copy of records used by employer in considering the applicant and (2) notice advising of right to file complaint with DC OHR</a:t>
            </a:r>
            <a:endParaRPr sz="1700"/>
          </a:p>
          <a:p>
            <a:pPr marL="228600" lvl="0" indent="-234950" algn="l" rtl="0">
              <a:lnSpc>
                <a:spcPct val="100000"/>
              </a:lnSpc>
              <a:spcBef>
                <a:spcPts val="1200"/>
              </a:spcBef>
              <a:spcAft>
                <a:spcPts val="0"/>
              </a:spcAft>
              <a:buSzPts val="1900"/>
              <a:buChar char="•"/>
            </a:pPr>
            <a:r>
              <a:rPr lang="en-US" sz="1900" b="1">
                <a:solidFill>
                  <a:srgbClr val="404040"/>
                </a:solidFill>
              </a:rPr>
              <a:t>Maryland: </a:t>
            </a:r>
            <a:endParaRPr sz="1900" b="1">
              <a:solidFill>
                <a:srgbClr val="404040"/>
              </a:solidFill>
            </a:endParaRPr>
          </a:p>
          <a:p>
            <a:pPr marL="457200" lvl="1" indent="-234950" algn="l" rtl="0">
              <a:lnSpc>
                <a:spcPct val="100000"/>
              </a:lnSpc>
              <a:spcBef>
                <a:spcPts val="1200"/>
              </a:spcBef>
              <a:spcAft>
                <a:spcPts val="0"/>
              </a:spcAft>
              <a:buSzPts val="1900"/>
              <a:buChar char="•"/>
            </a:pPr>
            <a:r>
              <a:rPr lang="en-US" sz="1900">
                <a:solidFill>
                  <a:srgbClr val="404040"/>
                </a:solidFill>
              </a:rPr>
              <a:t>Employees and applicants for employment may file a written complaint (form) with the Maryland Dept. of Labor. </a:t>
            </a:r>
            <a:endParaRPr sz="1900">
              <a:solidFill>
                <a:srgbClr val="404040"/>
              </a:solidFill>
            </a:endParaRPr>
          </a:p>
          <a:p>
            <a:pPr marL="228600" lvl="0" indent="-234950" algn="l" rtl="0">
              <a:lnSpc>
                <a:spcPct val="100000"/>
              </a:lnSpc>
              <a:spcBef>
                <a:spcPts val="1200"/>
              </a:spcBef>
              <a:spcAft>
                <a:spcPts val="0"/>
              </a:spcAft>
              <a:buSzPts val="1900"/>
              <a:buChar char="•"/>
            </a:pPr>
            <a:r>
              <a:rPr lang="en-US" sz="1900" b="1">
                <a:solidFill>
                  <a:srgbClr val="404040"/>
                </a:solidFill>
              </a:rPr>
              <a:t>MoCo/PG</a:t>
            </a:r>
            <a:endParaRPr sz="1900" b="1"/>
          </a:p>
          <a:p>
            <a:pPr marL="457200" lvl="1" indent="-234950" algn="l" rtl="0">
              <a:lnSpc>
                <a:spcPct val="100000"/>
              </a:lnSpc>
              <a:spcBef>
                <a:spcPts val="1200"/>
              </a:spcBef>
              <a:spcAft>
                <a:spcPts val="0"/>
              </a:spcAft>
              <a:buSzPts val="1700"/>
              <a:buChar char="•"/>
            </a:pPr>
            <a:r>
              <a:rPr lang="en-US" sz="1700" b="1">
                <a:solidFill>
                  <a:srgbClr val="404040"/>
                </a:solidFill>
              </a:rPr>
              <a:t>Before withdrawal of job offer </a:t>
            </a:r>
            <a:r>
              <a:rPr lang="en-US" sz="1700">
                <a:solidFill>
                  <a:srgbClr val="404040"/>
                </a:solidFill>
              </a:rPr>
              <a:t>employer must (1) provide copy of the criminal background check; (2) provide notice of intent to withdraw and basis for same; (3) not rescind offer for seven (7) days to allow applicant to correct inaccuracies in record</a:t>
            </a:r>
            <a:endParaRPr sz="1700"/>
          </a:p>
        </p:txBody>
      </p:sp>
      <p:sp>
        <p:nvSpPr>
          <p:cNvPr id="745" name="Google Shape;745;p74"/>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746" name="Google Shape;746;p74"/>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63</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6"/>
          <p:cNvSpPr txBox="1">
            <a:spLocks noGrp="1"/>
          </p:cNvSpPr>
          <p:nvPr>
            <p:ph type="title"/>
          </p:nvPr>
        </p:nvSpPr>
        <p:spPr>
          <a:xfrm>
            <a:off x="1988386" y="479167"/>
            <a:ext cx="7729800" cy="11886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chemeClr val="accent2"/>
              </a:buClr>
              <a:buSzPts val="2520"/>
              <a:buFont typeface="Arial"/>
              <a:buNone/>
            </a:pPr>
            <a:r>
              <a:rPr lang="en-US" sz="3200">
                <a:solidFill>
                  <a:srgbClr val="000000"/>
                </a:solidFill>
                <a:latin typeface="Arial"/>
                <a:ea typeface="Arial"/>
                <a:cs typeface="Arial"/>
                <a:sym typeface="Arial"/>
              </a:rPr>
              <a:t>POLITICAL ACTIVITY</a:t>
            </a:r>
            <a:endParaRPr sz="3200">
              <a:solidFill>
                <a:srgbClr val="000000"/>
              </a:solidFill>
            </a:endParaRPr>
          </a:p>
        </p:txBody>
      </p:sp>
      <p:sp>
        <p:nvSpPr>
          <p:cNvPr id="170" name="Google Shape;170;p6"/>
          <p:cNvSpPr txBox="1">
            <a:spLocks noGrp="1"/>
          </p:cNvSpPr>
          <p:nvPr>
            <p:ph type="body" idx="1"/>
          </p:nvPr>
        </p:nvSpPr>
        <p:spPr>
          <a:xfrm>
            <a:off x="1355425" y="2153400"/>
            <a:ext cx="9507900" cy="3963300"/>
          </a:xfrm>
          <a:prstGeom prst="rect">
            <a:avLst/>
          </a:prstGeom>
          <a:noFill/>
          <a:ln>
            <a:noFill/>
          </a:ln>
        </p:spPr>
        <p:txBody>
          <a:bodyPr spcFirstLastPara="1" wrap="square" lIns="91425" tIns="45700" rIns="91425" bIns="45700" anchor="t" anchorCtr="0">
            <a:normAutofit/>
          </a:bodyPr>
          <a:lstStyle/>
          <a:p>
            <a:pPr marL="228600" lvl="0" indent="0" algn="l" rtl="0">
              <a:lnSpc>
                <a:spcPct val="90000"/>
              </a:lnSpc>
              <a:spcBef>
                <a:spcPts val="0"/>
              </a:spcBef>
              <a:spcAft>
                <a:spcPts val="0"/>
              </a:spcAft>
              <a:buNone/>
            </a:pPr>
            <a:r>
              <a:rPr lang="en-US" sz="2100" i="1">
                <a:solidFill>
                  <a:srgbClr val="000000"/>
                </a:solidFill>
              </a:rPr>
              <a:t>Citizens United  v. Federal Election Commission, </a:t>
            </a:r>
            <a:r>
              <a:rPr lang="en-US" sz="2100">
                <a:solidFill>
                  <a:srgbClr val="000000"/>
                </a:solidFill>
              </a:rPr>
              <a:t>558 U.S 310 (2010). </a:t>
            </a:r>
            <a:endParaRPr sz="2100">
              <a:solidFill>
                <a:srgbClr val="000000"/>
              </a:solidFill>
            </a:endParaRPr>
          </a:p>
          <a:p>
            <a:pPr marL="228600" lvl="0" indent="-247650" algn="l" rtl="0">
              <a:lnSpc>
                <a:spcPct val="90000"/>
              </a:lnSpc>
              <a:spcBef>
                <a:spcPts val="1000"/>
              </a:spcBef>
              <a:spcAft>
                <a:spcPts val="0"/>
              </a:spcAft>
              <a:buClr>
                <a:srgbClr val="000000"/>
              </a:buClr>
              <a:buSzPts val="2100"/>
              <a:buChar char="•"/>
            </a:pPr>
            <a:r>
              <a:rPr lang="en-US" sz="2100">
                <a:solidFill>
                  <a:srgbClr val="000000"/>
                </a:solidFill>
              </a:rPr>
              <a:t>Corporations have a First Amendment Right to make independent political expenditures.</a:t>
            </a:r>
            <a:endParaRPr sz="2100">
              <a:solidFill>
                <a:srgbClr val="000000"/>
              </a:solidFill>
            </a:endParaRPr>
          </a:p>
          <a:p>
            <a:pPr marL="228600" lvl="0" indent="-247650" algn="l" rtl="0">
              <a:lnSpc>
                <a:spcPct val="90000"/>
              </a:lnSpc>
              <a:spcBef>
                <a:spcPts val="1000"/>
              </a:spcBef>
              <a:spcAft>
                <a:spcPts val="0"/>
              </a:spcAft>
              <a:buClr>
                <a:srgbClr val="000000"/>
              </a:buClr>
              <a:buSzPts val="2100"/>
              <a:buChar char="•"/>
            </a:pPr>
            <a:r>
              <a:rPr lang="en-US" sz="2100">
                <a:solidFill>
                  <a:srgbClr val="000000"/>
                </a:solidFill>
              </a:rPr>
              <a:t>Freed corporations to communicate political opinions to the public and, arguably, their employees.</a:t>
            </a:r>
            <a:endParaRPr sz="2100">
              <a:solidFill>
                <a:srgbClr val="000000"/>
              </a:solidFill>
            </a:endParaRPr>
          </a:p>
          <a:p>
            <a:pPr marL="228600" lvl="0" indent="-247650" algn="l" rtl="0">
              <a:lnSpc>
                <a:spcPct val="90000"/>
              </a:lnSpc>
              <a:spcBef>
                <a:spcPts val="1000"/>
              </a:spcBef>
              <a:spcAft>
                <a:spcPts val="0"/>
              </a:spcAft>
              <a:buClr>
                <a:srgbClr val="000000"/>
              </a:buClr>
              <a:buSzPts val="2100"/>
              <a:buChar char="•"/>
            </a:pPr>
            <a:r>
              <a:rPr lang="en-US" sz="2100">
                <a:solidFill>
                  <a:srgbClr val="000000"/>
                </a:solidFill>
              </a:rPr>
              <a:t>Citizens United arguably created a hole through which employers may be able to legally require their employees to participate in their political activities.</a:t>
            </a:r>
            <a:endParaRPr sz="2100">
              <a:solidFill>
                <a:srgbClr val="000000"/>
              </a:solidFill>
            </a:endParaRPr>
          </a:p>
          <a:p>
            <a:pPr marL="228600" lvl="0" indent="-247650" algn="l" rtl="0">
              <a:lnSpc>
                <a:spcPct val="90000"/>
              </a:lnSpc>
              <a:spcBef>
                <a:spcPts val="1000"/>
              </a:spcBef>
              <a:spcAft>
                <a:spcPts val="0"/>
              </a:spcAft>
              <a:buClr>
                <a:srgbClr val="000000"/>
              </a:buClr>
              <a:buSzPts val="2100"/>
              <a:buChar char="•"/>
            </a:pPr>
            <a:r>
              <a:rPr lang="en-US" sz="2100">
                <a:solidFill>
                  <a:srgbClr val="000000"/>
                </a:solidFill>
              </a:rPr>
              <a:t>Example:  conditioning employment upon attending a political rally.</a:t>
            </a:r>
            <a:endParaRPr sz="2100">
              <a:solidFill>
                <a:srgbClr val="000000"/>
              </a:solidFill>
            </a:endParaRPr>
          </a:p>
          <a:p>
            <a:pPr marL="228600" lvl="0" indent="-247650" algn="l" rtl="0">
              <a:lnSpc>
                <a:spcPct val="90000"/>
              </a:lnSpc>
              <a:spcBef>
                <a:spcPts val="1000"/>
              </a:spcBef>
              <a:spcAft>
                <a:spcPts val="0"/>
              </a:spcAft>
              <a:buClr>
                <a:srgbClr val="000000"/>
              </a:buClr>
              <a:buSzPts val="2100"/>
              <a:buChar char="•"/>
            </a:pPr>
            <a:r>
              <a:rPr lang="en-US" sz="2100">
                <a:solidFill>
                  <a:srgbClr val="000000"/>
                </a:solidFill>
              </a:rPr>
              <a:t>No case law where this has been challenged.</a:t>
            </a:r>
            <a:endParaRPr sz="2100">
              <a:solidFill>
                <a:srgbClr val="000000"/>
              </a:solidFill>
            </a:endParaRPr>
          </a:p>
          <a:p>
            <a:pPr marL="228600" lvl="0" indent="-247650" algn="l" rtl="0">
              <a:lnSpc>
                <a:spcPct val="90000"/>
              </a:lnSpc>
              <a:spcBef>
                <a:spcPts val="1000"/>
              </a:spcBef>
              <a:spcAft>
                <a:spcPts val="0"/>
              </a:spcAft>
              <a:buClr>
                <a:srgbClr val="000000"/>
              </a:buClr>
              <a:buSzPts val="2100"/>
              <a:buChar char="•"/>
            </a:pPr>
            <a:r>
              <a:rPr lang="en-US" sz="2100">
                <a:solidFill>
                  <a:srgbClr val="000000"/>
                </a:solidFill>
              </a:rPr>
              <a:t>August 2019 Trump rally; employees would get unpaid day off if they didn’t attend the rally.</a:t>
            </a:r>
            <a:endParaRPr sz="2100">
              <a:solidFill>
                <a:srgbClr val="000000"/>
              </a:solidFill>
            </a:endParaRPr>
          </a:p>
          <a:p>
            <a:pPr marL="228600" lvl="0" indent="-228600" algn="l" rtl="0">
              <a:lnSpc>
                <a:spcPct val="90000"/>
              </a:lnSpc>
              <a:spcBef>
                <a:spcPts val="1000"/>
              </a:spcBef>
              <a:spcAft>
                <a:spcPts val="0"/>
              </a:spcAft>
              <a:buSzPts val="1800"/>
              <a:buChar char="•"/>
            </a:pPr>
            <a:endParaRPr/>
          </a:p>
        </p:txBody>
      </p:sp>
      <p:sp>
        <p:nvSpPr>
          <p:cNvPr id="171" name="Google Shape;171;p6"/>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DC BAR | September 24, 2020</a:t>
            </a:r>
            <a:endParaRPr/>
          </a:p>
        </p:txBody>
      </p:sp>
      <p:sp>
        <p:nvSpPr>
          <p:cNvPr id="172" name="Google Shape;172;p6"/>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p>
            <a:pPr marL="0" lvl="0" indent="0" algn="ctr" rtl="0">
              <a:spcBef>
                <a:spcPts val="0"/>
              </a:spcBef>
              <a:spcAft>
                <a:spcPts val="0"/>
              </a:spcAft>
              <a:buNone/>
            </a:pPr>
            <a:fld id="{00000000-1234-1234-1234-123412341234}" type="slidenum">
              <a:rPr lang="en-US"/>
              <a:t>7</a:t>
            </a:fld>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176"/>
        <p:cNvGrpSpPr/>
        <p:nvPr/>
      </p:nvGrpSpPr>
      <p:grpSpPr>
        <a:xfrm>
          <a:off x="0" y="0"/>
          <a:ext cx="0" cy="0"/>
          <a:chOff x="0" y="0"/>
          <a:chExt cx="0" cy="0"/>
        </a:xfrm>
      </p:grpSpPr>
      <p:sp>
        <p:nvSpPr>
          <p:cNvPr id="177" name="Google Shape;177;p7"/>
          <p:cNvSpPr txBox="1">
            <a:spLocks noGrp="1"/>
          </p:cNvSpPr>
          <p:nvPr>
            <p:ph type="title"/>
          </p:nvPr>
        </p:nvSpPr>
        <p:spPr>
          <a:xfrm>
            <a:off x="742949" y="2190751"/>
            <a:ext cx="4090500" cy="2091900"/>
          </a:xfrm>
          <a:prstGeom prst="rect">
            <a:avLst/>
          </a:prstGeom>
          <a:noFill/>
          <a:ln w="9525" cap="flat" cmpd="sng">
            <a:solidFill>
              <a:schemeClr val="lt1"/>
            </a:solidFill>
            <a:prstDash val="solid"/>
            <a:round/>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chemeClr val="lt1"/>
              </a:buClr>
              <a:buSzPts val="2400"/>
              <a:buFont typeface="Gill Sans"/>
              <a:buNone/>
            </a:pPr>
            <a:r>
              <a:rPr lang="en-US" sz="2400" cap="none">
                <a:solidFill>
                  <a:schemeClr val="lt1"/>
                </a:solidFill>
                <a:latin typeface="Gill Sans"/>
                <a:ea typeface="Gill Sans"/>
                <a:cs typeface="Gill Sans"/>
                <a:sym typeface="Gill Sans"/>
              </a:rPr>
              <a:t>ATTENDING PROTESTS AND ENGAG</a:t>
            </a:r>
            <a:r>
              <a:rPr lang="en-US" sz="2400">
                <a:solidFill>
                  <a:schemeClr val="lt1"/>
                </a:solidFill>
              </a:rPr>
              <a:t>ING IN SOCIAL JUSTICE ACTIVISM</a:t>
            </a:r>
            <a:endParaRPr/>
          </a:p>
        </p:txBody>
      </p:sp>
      <p:sp>
        <p:nvSpPr>
          <p:cNvPr id="178" name="Google Shape;178;p7"/>
          <p:cNvSpPr/>
          <p:nvPr/>
        </p:nvSpPr>
        <p:spPr>
          <a:xfrm>
            <a:off x="5315061" y="-2"/>
            <a:ext cx="6876939" cy="685800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79" name="Google Shape;179;p7"/>
          <p:cNvSpPr/>
          <p:nvPr/>
        </p:nvSpPr>
        <p:spPr>
          <a:xfrm>
            <a:off x="6000750" y="380999"/>
            <a:ext cx="5457000" cy="5674500"/>
          </a:xfrm>
          <a:prstGeom prst="rect">
            <a:avLst/>
          </a:prstGeom>
          <a:noFill/>
          <a:ln>
            <a:noFill/>
          </a:ln>
        </p:spPr>
        <p:txBody>
          <a:bodyPr spcFirstLastPara="1" wrap="square" lIns="91425" tIns="45700" rIns="91425" bIns="45700" anchor="ctr" anchorCtr="0">
            <a:normAutofit/>
          </a:bodyPr>
          <a:lstStyle/>
          <a:p>
            <a:pPr marL="342900" marR="0" lvl="0" indent="-228600" algn="l" rtl="0">
              <a:spcBef>
                <a:spcPts val="0"/>
              </a:spcBef>
              <a:spcAft>
                <a:spcPts val="0"/>
              </a:spcAft>
              <a:buClr>
                <a:schemeClr val="accent2"/>
              </a:buClr>
              <a:buSzPts val="2500"/>
              <a:buFont typeface="Arial"/>
              <a:buChar char="•"/>
            </a:pPr>
            <a:r>
              <a:rPr lang="en-US" sz="2500" b="0" i="0" u="none" strike="noStrike" cap="none">
                <a:solidFill>
                  <a:schemeClr val="dk1"/>
                </a:solidFill>
                <a:latin typeface="Gill Sans"/>
                <a:ea typeface="Gill Sans"/>
                <a:cs typeface="Gill Sans"/>
                <a:sym typeface="Gill Sans"/>
              </a:rPr>
              <a:t>Employees who participate in Black Lives Matter activities.</a:t>
            </a:r>
            <a:endParaRPr sz="2500" b="0" i="0" u="none" strike="noStrike" cap="none">
              <a:solidFill>
                <a:schemeClr val="dk1"/>
              </a:solidFill>
              <a:latin typeface="Gill Sans"/>
              <a:ea typeface="Gill Sans"/>
              <a:cs typeface="Gill Sans"/>
              <a:sym typeface="Gill Sans"/>
            </a:endParaRPr>
          </a:p>
          <a:p>
            <a:pPr marL="457200" marR="0" lvl="0" indent="0" algn="l" rtl="0">
              <a:spcBef>
                <a:spcPts val="0"/>
              </a:spcBef>
              <a:spcAft>
                <a:spcPts val="0"/>
              </a:spcAft>
              <a:buNone/>
            </a:pPr>
            <a:endParaRPr sz="2500">
              <a:solidFill>
                <a:schemeClr val="dk1"/>
              </a:solidFill>
              <a:latin typeface="Gill Sans"/>
              <a:ea typeface="Gill Sans"/>
              <a:cs typeface="Gill Sans"/>
              <a:sym typeface="Gill Sans"/>
            </a:endParaRPr>
          </a:p>
          <a:p>
            <a:pPr marL="342900" marR="0" lvl="0" indent="-228600" algn="l" rtl="0">
              <a:spcBef>
                <a:spcPts val="0"/>
              </a:spcBef>
              <a:spcAft>
                <a:spcPts val="0"/>
              </a:spcAft>
              <a:buClr>
                <a:schemeClr val="dk1"/>
              </a:buClr>
              <a:buSzPts val="2500"/>
              <a:buFont typeface="Gill Sans"/>
              <a:buChar char="•"/>
            </a:pPr>
            <a:r>
              <a:rPr lang="en-US" sz="2500">
                <a:solidFill>
                  <a:schemeClr val="dk1"/>
                </a:solidFill>
                <a:latin typeface="Gill Sans"/>
                <a:ea typeface="Gill Sans"/>
                <a:cs typeface="Gill Sans"/>
                <a:sym typeface="Gill Sans"/>
              </a:rPr>
              <a:t>Employees who support the Defund the Police initiatives.</a:t>
            </a:r>
            <a:endParaRPr sz="2500" b="0" i="0" u="none" strike="noStrike" cap="none">
              <a:solidFill>
                <a:schemeClr val="dk1"/>
              </a:solidFill>
              <a:latin typeface="Gill Sans"/>
              <a:ea typeface="Gill Sans"/>
              <a:cs typeface="Gill Sans"/>
              <a:sym typeface="Gill Sans"/>
            </a:endParaRPr>
          </a:p>
          <a:p>
            <a:pPr marL="342900" marR="0" lvl="0" indent="-228600" algn="l" rtl="0">
              <a:spcBef>
                <a:spcPts val="1000"/>
              </a:spcBef>
              <a:spcAft>
                <a:spcPts val="0"/>
              </a:spcAft>
              <a:buClr>
                <a:schemeClr val="accent2"/>
              </a:buClr>
              <a:buSzPts val="2500"/>
              <a:buFont typeface="Arial"/>
              <a:buChar char="•"/>
            </a:pPr>
            <a:r>
              <a:rPr lang="en-US" sz="2500" b="0" i="0" u="none" strike="noStrike" cap="none">
                <a:solidFill>
                  <a:schemeClr val="dk1"/>
                </a:solidFill>
                <a:latin typeface="Gill Sans"/>
                <a:ea typeface="Gill Sans"/>
                <a:cs typeface="Gill Sans"/>
                <a:sym typeface="Gill Sans"/>
              </a:rPr>
              <a:t>Employees who were fired or who resigned after attending the white supremacist “Unite the Right” rally in Charlottesville in 2017.  </a:t>
            </a:r>
            <a:endParaRPr/>
          </a:p>
          <a:p>
            <a:pPr marL="342900" marR="0" lvl="0" indent="-228600" algn="l" rtl="0">
              <a:spcBef>
                <a:spcPts val="1000"/>
              </a:spcBef>
              <a:spcAft>
                <a:spcPts val="0"/>
              </a:spcAft>
              <a:buClr>
                <a:schemeClr val="accent2"/>
              </a:buClr>
              <a:buSzPts val="2500"/>
              <a:buFont typeface="Arial"/>
              <a:buChar char="•"/>
            </a:pPr>
            <a:r>
              <a:rPr lang="en-US" sz="2500" b="0" i="0" u="none" strike="noStrike" cap="none">
                <a:solidFill>
                  <a:schemeClr val="dk1"/>
                </a:solidFill>
                <a:latin typeface="Gill Sans"/>
                <a:ea typeface="Gill Sans"/>
                <a:cs typeface="Gill Sans"/>
                <a:sym typeface="Gill Sans"/>
              </a:rPr>
              <a:t>Efforts to identify employees based on social media posts showing them at this (or similar) rallies or campaign events.</a:t>
            </a:r>
            <a:endParaRPr/>
          </a:p>
          <a:p>
            <a:pPr marL="342900" marR="0" lvl="0" indent="-114300" algn="l" rtl="0">
              <a:spcBef>
                <a:spcPts val="1000"/>
              </a:spcBef>
              <a:spcAft>
                <a:spcPts val="0"/>
              </a:spcAft>
              <a:buClr>
                <a:schemeClr val="accent2"/>
              </a:buClr>
              <a:buSzPts val="1800"/>
              <a:buFont typeface="Arial"/>
              <a:buNone/>
            </a:pPr>
            <a:endParaRPr sz="1800" b="0" i="0" u="none" strike="noStrike" cap="none">
              <a:solidFill>
                <a:schemeClr val="dk1"/>
              </a:solidFill>
              <a:latin typeface="Gill Sans"/>
              <a:ea typeface="Gill Sans"/>
              <a:cs typeface="Gill Sans"/>
              <a:sym typeface="Gill Sans"/>
            </a:endParaRPr>
          </a:p>
        </p:txBody>
      </p:sp>
      <p:sp>
        <p:nvSpPr>
          <p:cNvPr id="180" name="Google Shape;180;p7"/>
          <p:cNvSpPr txBox="1">
            <a:spLocks noGrp="1"/>
          </p:cNvSpPr>
          <p:nvPr>
            <p:ph type="ftr" idx="11"/>
          </p:nvPr>
        </p:nvSpPr>
        <p:spPr>
          <a:xfrm>
            <a:off x="6296722" y="6224660"/>
            <a:ext cx="4278453" cy="3133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chemeClr val="dk1"/>
                </a:solidFill>
              </a:rPr>
              <a:t>DC BAR | September 24, 2020</a:t>
            </a:r>
            <a:endParaRPr/>
          </a:p>
        </p:txBody>
      </p:sp>
      <p:sp>
        <p:nvSpPr>
          <p:cNvPr id="181" name="Google Shape;181;p7"/>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solidFill>
                  <a:srgbClr val="FFFFFF"/>
                </a:solidFill>
                <a:latin typeface="Gill Sans"/>
                <a:ea typeface="Gill Sans"/>
                <a:cs typeface="Gill Sans"/>
                <a:sym typeface="Gill Sans"/>
              </a:rPr>
              <a:t>8</a:t>
            </a:fld>
            <a:endParaRPr>
              <a:solidFill>
                <a:srgbClr val="FFFFFF"/>
              </a:solidFill>
              <a:latin typeface="Gill Sans"/>
              <a:ea typeface="Gill Sans"/>
              <a:cs typeface="Gill Sans"/>
              <a:sym typeface="Gill Sa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5"/>
        <p:cNvGrpSpPr/>
        <p:nvPr/>
      </p:nvGrpSpPr>
      <p:grpSpPr>
        <a:xfrm>
          <a:off x="0" y="0"/>
          <a:ext cx="0" cy="0"/>
          <a:chOff x="0" y="0"/>
          <a:chExt cx="0" cy="0"/>
        </a:xfrm>
      </p:grpSpPr>
      <p:sp>
        <p:nvSpPr>
          <p:cNvPr id="186" name="Google Shape;186;p8"/>
          <p:cNvSpPr/>
          <p:nvPr/>
        </p:nvSpPr>
        <p:spPr>
          <a:xfrm>
            <a:off x="0" y="0"/>
            <a:ext cx="12192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87" name="Google Shape;187;p8"/>
          <p:cNvSpPr/>
          <p:nvPr/>
        </p:nvSpPr>
        <p:spPr>
          <a:xfrm>
            <a:off x="1249680" y="1248156"/>
            <a:ext cx="9692640" cy="436168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88" name="Google Shape;188;p8"/>
          <p:cNvSpPr/>
          <p:nvPr/>
        </p:nvSpPr>
        <p:spPr>
          <a:xfrm>
            <a:off x="1062228" y="1060704"/>
            <a:ext cx="10067544" cy="4736592"/>
          </a:xfrm>
          <a:prstGeom prst="rect">
            <a:avLst/>
          </a:prstGeom>
          <a:noFill/>
          <a:ln w="31750" cap="sq"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89" name="Google Shape;189;p8"/>
          <p:cNvSpPr txBox="1">
            <a:spLocks noGrp="1"/>
          </p:cNvSpPr>
          <p:nvPr>
            <p:ph type="title"/>
          </p:nvPr>
        </p:nvSpPr>
        <p:spPr>
          <a:xfrm>
            <a:off x="2231136" y="467418"/>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3200"/>
              <a:t>MASS GATHERINGS AND COVID-19</a:t>
            </a:r>
            <a:endParaRPr sz="3200"/>
          </a:p>
        </p:txBody>
      </p:sp>
      <p:sp>
        <p:nvSpPr>
          <p:cNvPr id="190" name="Google Shape;190;p8"/>
          <p:cNvSpPr txBox="1">
            <a:spLocks noGrp="1"/>
          </p:cNvSpPr>
          <p:nvPr>
            <p:ph type="body" idx="1"/>
          </p:nvPr>
        </p:nvSpPr>
        <p:spPr>
          <a:xfrm>
            <a:off x="1600200" y="1739800"/>
            <a:ext cx="8980200" cy="36819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endParaRPr>
              <a:solidFill>
                <a:srgbClr val="404040"/>
              </a:solidFill>
            </a:endParaRPr>
          </a:p>
          <a:p>
            <a:pPr marL="0" lvl="0" indent="0" algn="l" rtl="0">
              <a:lnSpc>
                <a:spcPct val="100000"/>
              </a:lnSpc>
              <a:spcBef>
                <a:spcPts val="0"/>
              </a:spcBef>
              <a:spcAft>
                <a:spcPts val="0"/>
              </a:spcAft>
              <a:buNone/>
            </a:pPr>
            <a:endParaRPr sz="4000" b="1">
              <a:solidFill>
                <a:srgbClr val="404040"/>
              </a:solidFill>
            </a:endParaRPr>
          </a:p>
          <a:p>
            <a:pPr marL="0" lvl="0" indent="0" algn="l" rtl="0">
              <a:lnSpc>
                <a:spcPct val="100000"/>
              </a:lnSpc>
              <a:spcBef>
                <a:spcPts val="0"/>
              </a:spcBef>
              <a:spcAft>
                <a:spcPts val="0"/>
              </a:spcAft>
              <a:buNone/>
            </a:pPr>
            <a:r>
              <a:rPr lang="en-US" sz="4300" b="1">
                <a:solidFill>
                  <a:srgbClr val="404040"/>
                </a:solidFill>
              </a:rPr>
              <a:t>What if the employee attends a mass gathering and is potentially exposed to COVID-19?</a:t>
            </a:r>
            <a:endParaRPr sz="4300" b="1">
              <a:solidFill>
                <a:srgbClr val="404040"/>
              </a:solidFill>
            </a:endParaRPr>
          </a:p>
        </p:txBody>
      </p:sp>
      <p:sp>
        <p:nvSpPr>
          <p:cNvPr id="191" name="Google Shape;191;p8"/>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DC BAR | September 24, 2020</a:t>
            </a:r>
            <a:endParaRPr/>
          </a:p>
        </p:txBody>
      </p:sp>
      <p:sp>
        <p:nvSpPr>
          <p:cNvPr id="192" name="Google Shape;192;p8"/>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rmAutofit/>
          </a:bodyPr>
          <a:lstStyle/>
          <a:p>
            <a:pPr marL="0" lvl="0" indent="0" algn="ctr" rtl="0">
              <a:lnSpc>
                <a:spcPct val="90000"/>
              </a:lnSpc>
              <a:spcBef>
                <a:spcPts val="0"/>
              </a:spcBef>
              <a:spcAft>
                <a:spcPts val="0"/>
              </a:spcAft>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7d87da0-14e7-4a90-9839-9c3e0957334e" xsi:nil="true"/>
    <lcf76f155ced4ddcb4097134ff3c332f xmlns="d0548c95-fd06-4283-bb43-57f537a55c4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2E5CD716F9894EBAF105F0E1D6ECB5" ma:contentTypeVersion="18" ma:contentTypeDescription="Create a new document." ma:contentTypeScope="" ma:versionID="be2e77cd779ba69d7966cd5b9db2708d">
  <xsd:schema xmlns:xsd="http://www.w3.org/2001/XMLSchema" xmlns:xs="http://www.w3.org/2001/XMLSchema" xmlns:p="http://schemas.microsoft.com/office/2006/metadata/properties" xmlns:ns2="d0548c95-fd06-4283-bb43-57f537a55c4f" xmlns:ns3="77d87da0-14e7-4a90-9839-9c3e0957334e" targetNamespace="http://schemas.microsoft.com/office/2006/metadata/properties" ma:root="true" ma:fieldsID="43c906810482d422bc9f484239003f62" ns2:_="" ns3:_="">
    <xsd:import namespace="d0548c95-fd06-4283-bb43-57f537a55c4f"/>
    <xsd:import namespace="77d87da0-14e7-4a90-9839-9c3e0957334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548c95-fd06-4283-bb43-57f537a55c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35fc6de-b316-4ec0-8626-c04404f0d40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7d87da0-14e7-4a90-9839-9c3e0957334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9aa2eba-76a7-49af-9d26-57676bdf9bef}" ma:internalName="TaxCatchAll" ma:showField="CatchAllData" ma:web="77d87da0-14e7-4a90-9839-9c3e095733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E18F0F-E25C-490E-898B-5EA0C3A68B07}">
  <ds:schemaRefs>
    <ds:schemaRef ds:uri="http://schemas.microsoft.com/sharepoint/v3/contenttype/forms"/>
  </ds:schemaRefs>
</ds:datastoreItem>
</file>

<file path=customXml/itemProps2.xml><?xml version="1.0" encoding="utf-8"?>
<ds:datastoreItem xmlns:ds="http://schemas.openxmlformats.org/officeDocument/2006/customXml" ds:itemID="{0157702D-460E-4883-851E-1B7FCC7E00FD}">
  <ds:schemaRefs>
    <ds:schemaRef ds:uri="http://schemas.microsoft.com/office/2006/metadata/properties"/>
    <ds:schemaRef ds:uri="http://schemas.microsoft.com/office/infopath/2007/PartnerControls"/>
    <ds:schemaRef ds:uri="77d87da0-14e7-4a90-9839-9c3e0957334e"/>
    <ds:schemaRef ds:uri="d0548c95-fd06-4283-bb43-57f537a55c4f"/>
  </ds:schemaRefs>
</ds:datastoreItem>
</file>

<file path=customXml/itemProps3.xml><?xml version="1.0" encoding="utf-8"?>
<ds:datastoreItem xmlns:ds="http://schemas.openxmlformats.org/officeDocument/2006/customXml" ds:itemID="{412D6071-BD40-4215-89C7-EC9125A140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548c95-fd06-4283-bb43-57f537a55c4f"/>
    <ds:schemaRef ds:uri="77d87da0-14e7-4a90-9839-9c3e095733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6345</Words>
  <Application>Microsoft Macintosh PowerPoint</Application>
  <PresentationFormat>Widescreen</PresentationFormat>
  <Paragraphs>519</Paragraphs>
  <Slides>63</Slides>
  <Notes>63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63</vt:i4>
      </vt:variant>
    </vt:vector>
  </HeadingPairs>
  <TitlesOfParts>
    <vt:vector size="73" baseType="lpstr">
      <vt:lpstr>Georgia</vt:lpstr>
      <vt:lpstr>Calibri</vt:lpstr>
      <vt:lpstr>Gill Sans</vt:lpstr>
      <vt:lpstr>Arial Black</vt:lpstr>
      <vt:lpstr>Noto Sans Symbols</vt:lpstr>
      <vt:lpstr>Arial</vt:lpstr>
      <vt:lpstr>Roboto</vt:lpstr>
      <vt:lpstr>Times New Roman</vt:lpstr>
      <vt:lpstr>Parcel</vt:lpstr>
      <vt:lpstr>Parcel</vt:lpstr>
      <vt:lpstr>IT DIDN’T HAPPEN AT WORK:   CAN THEY FIRE ME ANYWAY?</vt:lpstr>
      <vt:lpstr>OUTSIDE ACTIVITIES</vt:lpstr>
      <vt:lpstr>POLITICAL ACTIVITY</vt:lpstr>
      <vt:lpstr>POLITICAL ACTIVITY</vt:lpstr>
      <vt:lpstr>POLITICAL ACTIVITY</vt:lpstr>
      <vt:lpstr>POLITICAL ACTIVITY AND COMMENTING ON SOCIAL JUSTICE ISSUES</vt:lpstr>
      <vt:lpstr>POLITICAL ACTIVITY</vt:lpstr>
      <vt:lpstr>ATTENDING PROTESTS AND ENGAGING IN SOCIAL JUSTICE ACTIVISM</vt:lpstr>
      <vt:lpstr>MASS GATHERINGS AND COVID-19</vt:lpstr>
      <vt:lpstr>POSITIONS ON LGBTQIA+ RIGHTS</vt:lpstr>
      <vt:lpstr>TITLE VII:  RETALIATION</vt:lpstr>
      <vt:lpstr>POSITIONS ON LGBTQIA+ RIGHTS:  LOOKING BACK</vt:lpstr>
      <vt:lpstr>POSITIONS ON LGBTQIA+ RIGHTS:  LOOKING BACK</vt:lpstr>
      <vt:lpstr>ROMANTIC RELATIONSHIPS  IN THE WORKPLACE</vt:lpstr>
      <vt:lpstr>EMPLOYER BEST PRACTICES</vt:lpstr>
      <vt:lpstr>SAMPLE ‘NO FRATERNIZATION’ POLICY</vt:lpstr>
      <vt:lpstr>ROMANTIC RELATIONSHIPS</vt:lpstr>
      <vt:lpstr>ROMANTIC RELATIONSHIPS</vt:lpstr>
      <vt:lpstr>ROMANTIC RELATIONSHIPS</vt:lpstr>
      <vt:lpstr>ROMANTIC RELATIONSHIPS</vt:lpstr>
      <vt:lpstr>REPRODUCTIVE HEALTH DECISIONS</vt:lpstr>
      <vt:lpstr>REPRODUCTIVE HEALTH DECISIONS</vt:lpstr>
      <vt:lpstr>REPRODUCTIVE HEALTH DECISIONS</vt:lpstr>
      <vt:lpstr>SMOKING</vt:lpstr>
      <vt:lpstr>SMOKING</vt:lpstr>
      <vt:lpstr>GUN OWNERSHIP</vt:lpstr>
      <vt:lpstr>GUN OWNERSHIP</vt:lpstr>
      <vt:lpstr>GUN OWNERSHIP</vt:lpstr>
      <vt:lpstr>ALCOHOL &amp; ALCOHOLISM</vt:lpstr>
      <vt:lpstr>LAWFUL CONSUMABLE PRODUCTS AND LAWFUL ACTIVITY  STATUTES</vt:lpstr>
      <vt:lpstr>ALCOHOL &amp; ALCOHOLISM</vt:lpstr>
      <vt:lpstr>ALCOHOL &amp; ALCOHOLISM</vt:lpstr>
      <vt:lpstr>MARIJUANA USE</vt:lpstr>
      <vt:lpstr>MARIJUANA USE: DC</vt:lpstr>
      <vt:lpstr>MARIJUANA USE: D.C.</vt:lpstr>
      <vt:lpstr>MARIJUANA USE: MARYLAND</vt:lpstr>
      <vt:lpstr>MARIJUANA USE: VIRGINIA </vt:lpstr>
      <vt:lpstr>MARIJUANA USE:  VIRGINIA 2019 LEGISLATION</vt:lpstr>
      <vt:lpstr>MARIJUANA USE:  VIRGINIA EMPLOYEE BEWARE</vt:lpstr>
      <vt:lpstr>MARIJUANA USE:  VIRGINIA Decriminalization and Job Applicants</vt:lpstr>
      <vt:lpstr>INTERACTION WITH FEDERAL LAW</vt:lpstr>
      <vt:lpstr>EMPLOYER BEST PRACTICES</vt:lpstr>
      <vt:lpstr>EMPLOYER BEST PRACTICES</vt:lpstr>
      <vt:lpstr>MARIJUANA USE</vt:lpstr>
      <vt:lpstr>MARIJUANA USE</vt:lpstr>
      <vt:lpstr>MARIJUANA USE</vt:lpstr>
      <vt:lpstr>MARIJUANA USE</vt:lpstr>
      <vt:lpstr>MARIJUANA USE</vt:lpstr>
      <vt:lpstr>OUTSIDE EMPLOYMENT</vt:lpstr>
      <vt:lpstr>OUTSIDE EMPLOYMENT</vt:lpstr>
      <vt:lpstr> COMMON LAW DUTY OF LOYALTY </vt:lpstr>
      <vt:lpstr>MOONLIGHTING POLICIES</vt:lpstr>
      <vt:lpstr>RESTRICTIVE COVENANTSTATUTES</vt:lpstr>
      <vt:lpstr>RESTRICTIVE COVENANTSTATUTES</vt:lpstr>
      <vt:lpstr>RESTRICTIVE COVENANTSTATUTES</vt:lpstr>
      <vt:lpstr>TRADE SECRETS STATUTES</vt:lpstr>
      <vt:lpstr>BANNING THE BOX - LOCALLY</vt:lpstr>
      <vt:lpstr>COVERAGE</vt:lpstr>
      <vt:lpstr>WHAT’S PERMITTED?</vt:lpstr>
      <vt:lpstr>WHEN CAN THE INQUIRY BE MADE?</vt:lpstr>
      <vt:lpstr>HOW CAN THE INFORMATION BE USED?</vt:lpstr>
      <vt:lpstr>HOW CAN THE INFORMATION BE USED?</vt:lpstr>
      <vt:lpstr>PROCEDURAL RIGHTS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DIDN’T HAPPEN AT WORK:   CAN THEY FIRE ME ANYWAY?</dc:title>
  <dc:creator>Diane Seltzer</dc:creator>
  <cp:lastModifiedBy>Joyce Smithey</cp:lastModifiedBy>
  <cp:revision>1</cp:revision>
  <dcterms:created xsi:type="dcterms:W3CDTF">2020-09-03T21:10:48Z</dcterms:created>
  <dcterms:modified xsi:type="dcterms:W3CDTF">2024-04-30T20:22:06Z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0x010100BB2E5CD716F9894EBAF105F0E1D6ECB5</vt:lpwstr>
  </property>
</Properties>
</file>