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4"/>
  </p:sldMasterIdLst>
  <p:sldIdLst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B758982-C830-4075-A1CD-0D79AB73726A}">
          <p14:sldIdLst>
            <p14:sldId id="256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36F2D2-9FAD-4760-9418-4EBBAA54953A}" v="3" dt="2020-09-04T15:40:02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3EE90-20C1-4922-BEEA-25EE88F05C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9B264-1EB6-479F-B21B-C6FA94DE0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DADC3-1627-43B4-BB76-661218FBE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8284A-9EDA-4C5B-BAC0-38831D9C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A0554-96E0-4F07-84FF-97F71BA6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4157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A6892-3E5C-4565-B7DC-4B7BC30C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14CE4-F17E-4C30-8385-3201D1B2B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06C96-A5E2-418F-AFFC-23B05D873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771CF-57DE-4553-B08D-CA2BC4994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382C7-FD6B-493A-9C2C-20A988EB4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22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7A98BD-6FF3-4F5F-BD27-BF5FDB1535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D25230-44DF-474C-8F88-F92008FD2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A38C4-194B-4DC7-81BD-6432B27B2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8619E-4FAA-48A2-828B-E12A81298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56A0D-0032-4E72-8379-08187143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58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08813-2C93-4BB0-81E0-815D62F73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FA1FF-085B-4362-B173-8EA1B1C53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9073D-2300-4EF4-BBC0-AE4A0714C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22132-1355-40D2-B3DA-D3EB0F97B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AB1C0-6463-4FF3-BCDD-FA0BB9F9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2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1DD04-9B91-4B74-9CB2-C4E04FEA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E1629-5FB3-4140-8D27-E267023212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18CF8-E2AF-43CE-A074-2F5362062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75F11-18ED-49D2-B5D0-69D2198E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33FDE-B19B-4430-8DFD-64F2E5CF7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5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17EC4-E274-44DB-8B40-0772977FA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05B307-F9AF-4BD8-9AA7-A67002887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20B744-EB96-402E-8844-C402B4A62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BC84D-E8F0-4FD7-88CB-9B344603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E8A9F-89AD-4EC6-9252-AF4E09EFA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0E9DF0-00D4-45A9-90CC-54F97E92D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91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2F315-B960-4221-8A15-42D0C1E6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817748-722C-44A8-9B8C-B3909CFD3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D7A5EE-D4FC-4A40-ABB5-85ABEED71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E9B510-406C-4827-B063-B0F1420C38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B8EC86-EFD2-4606-A788-6F8E040FA9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D8EE2E-CA24-44DF-9DEA-A40DC3A3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84E159-AA1F-448F-85A6-72D341334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37C8A9-0E82-42BA-A75B-B503D33E0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7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ECCE1-BFC0-41C3-A7D7-F19449235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AACAB3-F723-42C5-AFB7-8AD5D08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0E5468-C60E-4D44-8D27-49216C5A5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688C91-467D-4479-B56E-52D416AA7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3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99B99B-2BE7-47DA-8AC1-958BA715F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6F5AFB-2211-48FC-9EBA-001A50DC8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C33832-38F6-435A-A99C-AC22AA0F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68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B7739-F06E-44C0-8AE8-7285092F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95E7C-2031-40F1-BDE8-269DAF025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AD912-6552-4BC8-B338-DCA8975A0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43894-33E1-4873-97FB-4336DD6D9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739B8-3FFA-418F-BD84-225E9D594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20576-5C91-4DDE-9708-F126ED1B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0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2182-AE7E-4958-8D74-073B303D4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2EBCA8-4E64-49BF-9C02-DFDEC146C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AB8C3-102A-410B-80A8-B1B5CD6AE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75ADAD-004C-48E0-BF4C-E6F8B0D89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2EAFC6-B788-4E7E-817B-6B30788B8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D62ADC-08B6-42DB-9559-09FB58188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09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10B18D-7B67-4C09-B55C-390A11F1E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97918-C7B0-45E0-8E69-B67726EF2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9F92E-AF92-46DC-8955-73EB547F1C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65793-C39D-4299-973D-F099EF70A8D0}" type="datetimeFigureOut">
              <a:rPr lang="en-US" smtClean="0"/>
              <a:t>4/30/24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04480-BD16-4B82-836B-24B550455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2B3D8-DD0A-464C-B581-1C5ABF72C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A2659-DD4B-47D0-9EE8-570D5C538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67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A36D2C-EC9F-47FE-A5B8-3E9630430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4872" y="982272"/>
            <a:ext cx="3388419" cy="45609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MSBA Presents:</a:t>
            </a:r>
            <a:b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Maryland Employment Law Legislative Wrap-Up for 2020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70D888-391F-4522-BC0D-77EA36A801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1862" y="1719618"/>
            <a:ext cx="5948831" cy="43346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dirty="0">
                <a:solidFill>
                  <a:srgbClr val="FEFFFF"/>
                </a:solidFill>
                <a:latin typeface="+mj-lt"/>
                <a:cs typeface="Arial" panose="020B0604020202020204" pitchFamily="34" charset="0"/>
              </a:rPr>
              <a:t>Presented by:</a:t>
            </a:r>
          </a:p>
          <a:p>
            <a:r>
              <a:rPr lang="en-US" sz="3600" b="1" dirty="0">
                <a:solidFill>
                  <a:srgbClr val="FEFFFF"/>
                </a:solidFill>
                <a:latin typeface="+mj-lt"/>
                <a:cs typeface="Arial" panose="020B0604020202020204" pitchFamily="34" charset="0"/>
              </a:rPr>
              <a:t>Joyce E. Smithey, Esquire</a:t>
            </a:r>
          </a:p>
          <a:p>
            <a:r>
              <a:rPr lang="en-US" sz="3600" b="1" dirty="0">
                <a:solidFill>
                  <a:srgbClr val="FEFFFF"/>
                </a:solidFill>
                <a:latin typeface="+mj-lt"/>
                <a:cs typeface="Arial" panose="020B0604020202020204" pitchFamily="34" charset="0"/>
              </a:rPr>
              <a:t>Managing Partner, </a:t>
            </a:r>
          </a:p>
          <a:p>
            <a:r>
              <a:rPr lang="en-US" sz="3600" b="1" dirty="0">
                <a:solidFill>
                  <a:srgbClr val="FEFFFF"/>
                </a:solidFill>
                <a:latin typeface="+mj-lt"/>
                <a:cs typeface="Arial" panose="020B0604020202020204" pitchFamily="34" charset="0"/>
              </a:rPr>
              <a:t>Smithey Law Group, LLC</a:t>
            </a:r>
          </a:p>
          <a:p>
            <a:r>
              <a:rPr lang="en-US" sz="3600" b="1" dirty="0">
                <a:solidFill>
                  <a:srgbClr val="FEFFFF"/>
                </a:solidFill>
                <a:latin typeface="+mj-lt"/>
                <a:cs typeface="Arial" panose="020B0604020202020204" pitchFamily="34" charset="0"/>
              </a:rPr>
              <a:t>September 15, 2020</a:t>
            </a:r>
          </a:p>
        </p:txBody>
      </p:sp>
    </p:spTree>
    <p:extLst>
      <p:ext uri="{BB962C8B-B14F-4D97-AF65-F5344CB8AC3E}">
        <p14:creationId xmlns:p14="http://schemas.microsoft.com/office/powerpoint/2010/main" val="2061371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044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cont’d...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386"/>
            <a:ext cx="10515600" cy="5160580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must be given to: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2" indent="0">
              <a:spcBef>
                <a:spcPts val="0"/>
              </a:spcBef>
              <a:buNone/>
            </a:pPr>
            <a:r>
              <a:rPr lang="en-US" sz="3700" dirty="0"/>
              <a:t>a.</a:t>
            </a:r>
            <a:r>
              <a:rPr lang="en-US" sz="3400" dirty="0"/>
              <a:t>	All employees at the workplace subject to the reduction;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sz="3400" dirty="0"/>
              <a:t>b.	Any exclusive representative or bargaining agency (e.g., a union) of the affect employees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sz="3400" dirty="0"/>
              <a:t>c.	State agencies (such as the Maryland Department of Labor’s Division of Workforce Development and Adult Learning’s Dislocated Worker Unit)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sz="3400" dirty="0"/>
              <a:t>d.	All elected local officials in the area of the affected workplace (as opposed to the federal act which requires only that notice be given to chief elected official)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744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0140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cont’d...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083" y="1332295"/>
            <a:ext cx="10515600" cy="516058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Contents of Notice:</a:t>
            </a:r>
            <a:endParaRPr lang="en-US" sz="3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3400" dirty="0"/>
              <a:t>name and address of workplace (slightly more extensive than federal)</a:t>
            </a:r>
          </a:p>
          <a:p>
            <a:pPr lvl="1">
              <a:spcBef>
                <a:spcPts val="0"/>
              </a:spcBef>
            </a:pPr>
            <a:r>
              <a:rPr lang="en-US" sz="3400" dirty="0"/>
              <a:t>Supervisor’s contact information (more extensive than federal and includes email)</a:t>
            </a:r>
          </a:p>
          <a:p>
            <a:pPr lvl="1">
              <a:spcBef>
                <a:spcPts val="0"/>
              </a:spcBef>
            </a:pPr>
            <a:r>
              <a:rPr lang="en-US" sz="3400" dirty="0"/>
              <a:t>statement explaining whether the reduction is permanent or temporary and whether the workplace is expected to shut down</a:t>
            </a:r>
          </a:p>
          <a:p>
            <a:pPr marL="682625" lvl="2" indent="-220663">
              <a:spcBef>
                <a:spcPts val="0"/>
              </a:spcBef>
            </a:pPr>
            <a:r>
              <a:rPr lang="en-US" sz="3400" dirty="0"/>
              <a:t>the date when reduction in operations is expected to begin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27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980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cont’d...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083" y="1332295"/>
            <a:ext cx="10515600" cy="5160580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if an employer violates Maryland’s requirements?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Civil penalty of up to $10,000 per day (assessed by Maryland Secretary of Labor)</a:t>
            </a:r>
          </a:p>
          <a:p>
            <a:pPr lvl="2">
              <a:spcBef>
                <a:spcPts val="0"/>
              </a:spcBef>
            </a:pPr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Federal penalty is $500.00 fine</a:t>
            </a:r>
          </a:p>
          <a:p>
            <a:pPr lvl="1">
              <a:spcBef>
                <a:spcPts val="0"/>
              </a:spcBef>
            </a:pPr>
            <a:r>
              <a:rPr lang="en-US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 penalties issue for failure to provide any required notice (as opposed to federal which applies only for failure to give notice to chief elected official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6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</a:t>
            </a:r>
            <a:b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 has its own version of the federal Worker Adjustment and Retraining Notification (“WARN”), also know as the mini-WARN law 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 now mandates advance notice of certain layoffs</a:t>
            </a:r>
          </a:p>
          <a:p>
            <a:pPr>
              <a:spcBef>
                <a:spcPts val="0"/>
              </a:spcBef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 takes effect on October 1,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5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9820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’d…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Applies to employers with 50 or more employees operating industrial, commercial or business enterprises in the state</a:t>
            </a:r>
          </a:p>
          <a:p>
            <a:pPr indent="0">
              <a:spcBef>
                <a:spcPts val="0"/>
              </a:spcBef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employees outside Maryland count toward the 50?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81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440" y="365125"/>
            <a:ext cx="1123696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cont’d…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employees </a:t>
            </a:r>
            <a:r>
              <a:rPr lang="en-US" sz="3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count toward the 50: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 who average fewer than 20 hours per week</a:t>
            </a:r>
          </a:p>
          <a:p>
            <a:pPr lvl="2">
              <a:spcBef>
                <a:spcPts val="0"/>
              </a:spcBef>
            </a:pP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Federal Formula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Those who have worked for the employer for less than 6 of the proceeding 12 months</a:t>
            </a:r>
          </a:p>
          <a:p>
            <a:pPr lvl="2">
              <a:spcBef>
                <a:spcPts val="0"/>
              </a:spcBef>
            </a:pPr>
            <a:r>
              <a:rPr lang="en-US" sz="3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federal law that calculates numbers 60 days before the reduction in force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0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365125"/>
            <a:ext cx="1119632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cont’d…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Reductions in Force: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Employer must provide 60 days’ written notice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101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6772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cont’d…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080" y="1459864"/>
            <a:ext cx="10515600" cy="5276215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 Layoff vs. Reduction in Operations:</a:t>
            </a:r>
          </a:p>
          <a:p>
            <a:pPr marL="457200" lvl="1" indent="0">
              <a:buNone/>
            </a:pPr>
            <a:endParaRPr lang="en-US" sz="3400" dirty="0"/>
          </a:p>
          <a:p>
            <a:pPr marL="457200" lvl="1" indent="0">
              <a:buNone/>
            </a:pPr>
            <a:r>
              <a:rPr lang="en-US" sz="3400" dirty="0"/>
              <a:t>Reduction in Operations is:</a:t>
            </a:r>
          </a:p>
          <a:p>
            <a:pPr marL="914400" lvl="2" indent="0">
              <a:buNone/>
            </a:pPr>
            <a:r>
              <a:rPr lang="en-US" sz="3400" dirty="0"/>
              <a:t>a.	The relocation of a part of an employer’s operation from one workplace to another existing or proposed site</a:t>
            </a:r>
          </a:p>
          <a:p>
            <a:pPr marL="914400" lvl="2" indent="0">
              <a:buNone/>
            </a:pPr>
            <a:r>
              <a:rPr lang="en-US" sz="3400" dirty="0"/>
              <a:t>b.	The shutdown of either:</a:t>
            </a:r>
          </a:p>
          <a:p>
            <a:pPr marL="1371600" lvl="3" indent="0">
              <a:buNone/>
            </a:pPr>
            <a:r>
              <a:rPr lang="en-US" sz="3400" dirty="0" err="1"/>
              <a:t>i</a:t>
            </a:r>
            <a:r>
              <a:rPr lang="en-US" sz="3400" dirty="0"/>
              <a:t>.	A workplace</a:t>
            </a:r>
          </a:p>
          <a:p>
            <a:pPr marL="1371600" lvl="3" indent="0">
              <a:buNone/>
            </a:pPr>
            <a:r>
              <a:rPr lang="en-US" sz="3400" dirty="0"/>
              <a:t>ii.	A portion of the operations of a workplace that reduces the number of employees by the greater of (1) at least 25 percent or (2) at least 15 employees, over any 3-month period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1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868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cont’d...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 Law v. Federal Law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/>
            <a:r>
              <a:rPr lang="en-US" sz="3600" dirty="0"/>
              <a:t>Maryland law requires Notice for a Reduction of at least 25 percent or 15 employees, whichever is greater</a:t>
            </a:r>
          </a:p>
          <a:p>
            <a:pPr marL="914400" lvl="1" indent="-457200"/>
            <a:r>
              <a:rPr lang="en-US" sz="3600" dirty="0"/>
              <a:t>Federal law requires Notice for a Reduction of at least 33 percent and 50 employees</a:t>
            </a:r>
          </a:p>
          <a:p>
            <a:pPr marL="1371600" lvl="3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8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9820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cont’d...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 Law v. Federal Law (cont’d)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/>
            <a:r>
              <a:rPr lang="en-US" sz="3600" dirty="0"/>
              <a:t>Federal law covers employers with 100 or more employees; Maryland covers employers with 50 or more employees</a:t>
            </a:r>
          </a:p>
          <a:p>
            <a:pPr marL="1371600" lvl="3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471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EC17C-329B-4B22-8A14-DFA56E74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8680" cy="1325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Mandatory State WARN Act Requirements cont’d...</a:t>
            </a:r>
            <a:br>
              <a:rPr lang="en-US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45E45-6F86-4FEC-862A-C9B960607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Maryland Law v. Federal Law (cont’d)</a:t>
            </a:r>
          </a:p>
          <a:p>
            <a:pPr marL="457200" lvl="1" indent="0">
              <a:buNone/>
            </a:pPr>
            <a:endParaRPr lang="en-US" dirty="0"/>
          </a:p>
          <a:p>
            <a:pPr marL="914400" lvl="1" indent="-457200"/>
            <a:r>
              <a:rPr lang="en-US" sz="3600" dirty="0"/>
              <a:t>Maryland law does not have a minimum distance requirement or number of employees to trigger the relocation prong of its law</a:t>
            </a:r>
          </a:p>
          <a:p>
            <a:pPr marL="1371600" lvl="3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459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2E5CD716F9894EBAF105F0E1D6ECB5" ma:contentTypeVersion="18" ma:contentTypeDescription="Create a new document." ma:contentTypeScope="" ma:versionID="be2e77cd779ba69d7966cd5b9db2708d">
  <xsd:schema xmlns:xsd="http://www.w3.org/2001/XMLSchema" xmlns:xs="http://www.w3.org/2001/XMLSchema" xmlns:p="http://schemas.microsoft.com/office/2006/metadata/properties" xmlns:ns2="d0548c95-fd06-4283-bb43-57f537a55c4f" xmlns:ns3="77d87da0-14e7-4a90-9839-9c3e0957334e" targetNamespace="http://schemas.microsoft.com/office/2006/metadata/properties" ma:root="true" ma:fieldsID="43c906810482d422bc9f484239003f62" ns2:_="" ns3:_="">
    <xsd:import namespace="d0548c95-fd06-4283-bb43-57f537a55c4f"/>
    <xsd:import namespace="77d87da0-14e7-4a90-9839-9c3e09573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548c95-fd06-4283-bb43-57f537a55c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35fc6de-b316-4ec0-8626-c04404f0d4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87da0-14e7-4a90-9839-9c3e09573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9aa2eba-76a7-49af-9d26-57676bdf9bef}" ma:internalName="TaxCatchAll" ma:showField="CatchAllData" ma:web="77d87da0-14e7-4a90-9839-9c3e09573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7d87da0-14e7-4a90-9839-9c3e0957334e" xsi:nil="true"/>
    <lcf76f155ced4ddcb4097134ff3c332f xmlns="d0548c95-fd06-4283-bb43-57f537a55c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8B94E16-D215-4803-93B5-40559AD2F3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4A3F57-3D08-4CA3-A037-C776AF409A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548c95-fd06-4283-bb43-57f537a55c4f"/>
    <ds:schemaRef ds:uri="77d87da0-14e7-4a90-9839-9c3e09573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B67026C-C24E-4853-B159-0C228D5887DC}">
  <ds:schemaRefs>
    <ds:schemaRef ds:uri="http://schemas.microsoft.com/office/2006/metadata/properties"/>
    <ds:schemaRef ds:uri="http://schemas.microsoft.com/office/infopath/2007/PartnerControls"/>
    <ds:schemaRef ds:uri="77d87da0-14e7-4a90-9839-9c3e0957334e"/>
    <ds:schemaRef ds:uri="d0548c95-fd06-4283-bb43-57f537a55c4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641</Words>
  <Application>Microsoft Macintosh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MSBA Presents: Maryland Employment Law Legislative Wrap-Up for 2020</vt:lpstr>
      <vt:lpstr>Mandatory State WARN Act Requirements </vt:lpstr>
      <vt:lpstr>Mandatory State WARN Act Requirements cont’d… </vt:lpstr>
      <vt:lpstr>Mandatory State WARN Act Requirements cont’d… </vt:lpstr>
      <vt:lpstr>Mandatory State WARN Act Requirements cont’d… </vt:lpstr>
      <vt:lpstr>Mandatory State WARN Act Requirements cont’d… </vt:lpstr>
      <vt:lpstr>Mandatory State WARN Act Requirements cont’d... </vt:lpstr>
      <vt:lpstr>Mandatory State WARN Act Requirements cont’d... </vt:lpstr>
      <vt:lpstr>Mandatory State WARN Act Requirements cont’d... </vt:lpstr>
      <vt:lpstr>Mandatory State WARN Act Requirements cont’d... </vt:lpstr>
      <vt:lpstr>Mandatory State WARN Act Requirements cont’d... </vt:lpstr>
      <vt:lpstr>Mandatory State WARN Act Requirements cont’d...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MSBA Presents: Maryland Employment Laws Legislative Wrap-Up for 2020</dc:title>
  <dc:creator>Reema Akbari</dc:creator>
  <cp:lastModifiedBy>Joyce Smithey</cp:lastModifiedBy>
  <cp:revision>4</cp:revision>
  <cp:lastPrinted>2020-09-04T15:40:05Z</cp:lastPrinted>
  <dcterms:created xsi:type="dcterms:W3CDTF">2020-09-04T14:56:18Z</dcterms:created>
  <dcterms:modified xsi:type="dcterms:W3CDTF">2024-04-30T20:23:38Z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0x010100BB2E5CD716F9894EBAF105F0E1D6ECB5</vt:lpwstr>
  </property>
  <property fmtid="{D5CDD505-2E9C-101B-9397-08002B2CF9AE}" pid="3" name="MediaServiceImageTags">
    <vt:lpwstr/>
  </property>
</Properties>
</file>